
<file path=[Content_Types].xml><?xml version="1.0" encoding="utf-8"?>
<Types xmlns="http://schemas.openxmlformats.org/package/2006/content-types">
  <Default Extension="png" ContentType="image/png"/>
  <Default Extension="jpeg" ContentType="image/jp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256" r:id="rId2"/>
    <p:sldId id="258" r:id="rId3"/>
    <p:sldId id="259" r:id="rId4"/>
    <p:sldId id="261" r:id="rId5"/>
    <p:sldId id="264" r:id="rId6"/>
    <p:sldId id="292" r:id="rId7"/>
    <p:sldId id="293" r:id="rId8"/>
    <p:sldId id="295" r:id="rId9"/>
    <p:sldId id="323" r:id="rId10"/>
    <p:sldId id="296" r:id="rId11"/>
    <p:sldId id="297" r:id="rId12"/>
    <p:sldId id="305" r:id="rId13"/>
    <p:sldId id="298" r:id="rId14"/>
    <p:sldId id="299" r:id="rId15"/>
    <p:sldId id="326" r:id="rId16"/>
    <p:sldId id="300" r:id="rId17"/>
    <p:sldId id="301" r:id="rId18"/>
    <p:sldId id="306" r:id="rId19"/>
    <p:sldId id="307" r:id="rId20"/>
    <p:sldId id="308" r:id="rId21"/>
    <p:sldId id="302" r:id="rId22"/>
    <p:sldId id="260" r:id="rId23"/>
    <p:sldId id="304" r:id="rId24"/>
    <p:sldId id="309" r:id="rId25"/>
    <p:sldId id="313" r:id="rId26"/>
    <p:sldId id="320" r:id="rId27"/>
    <p:sldId id="310" r:id="rId28"/>
    <p:sldId id="311" r:id="rId29"/>
    <p:sldId id="312" r:id="rId30"/>
    <p:sldId id="314" r:id="rId31"/>
    <p:sldId id="316" r:id="rId32"/>
    <p:sldId id="317" r:id="rId33"/>
    <p:sldId id="318" r:id="rId34"/>
    <p:sldId id="319" r:id="rId35"/>
    <p:sldId id="321" r:id="rId36"/>
    <p:sldId id="325" r:id="rId37"/>
    <p:sldId id="322" r:id="rId38"/>
    <p:sldId id="324" r:id="rId39"/>
    <p:sldId id="257" r:id="rId40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326"/>
    <a:srgbClr val="75B13F"/>
    <a:srgbClr val="50CA1F"/>
    <a:srgbClr val="3E051A"/>
    <a:srgbClr val="0D0D0D"/>
    <a:srgbClr val="070304"/>
    <a:srgbClr val="E24972"/>
    <a:srgbClr val="6D9BB6"/>
    <a:srgbClr val="79ACC9"/>
    <a:srgbClr val="03DF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92" autoAdjust="0"/>
  </p:normalViewPr>
  <p:slideViewPr>
    <p:cSldViewPr snapToGrid="0">
      <p:cViewPr varScale="1">
        <p:scale>
          <a:sx n="78" d="100"/>
          <a:sy n="78" d="100"/>
        </p:scale>
        <p:origin x="-12" y="6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FBEA49-4D5A-4BFE-AB59-2253AF571EBF}" type="datetimeFigureOut">
              <a:rPr lang="zh-CN" altLang="en-US" smtClean="0"/>
              <a:t>2017/1/10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FD925F-4E9F-4D8E-8F68-794EBD4A2A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935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D925F-4E9F-4D8E-8F68-794EBD4A2A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6350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632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9065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337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685732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3" indent="-171433" algn="l" defTabSz="685732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298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65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30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896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762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27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93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58" indent="-171433" algn="l" defTabSz="685732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7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3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28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6" algn="l" defTabSz="685732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3.png"/><Relationship Id="rId5" Type="http://schemas.openxmlformats.org/officeDocument/2006/relationships/image" Target="../media/image34.png"/><Relationship Id="rId10" Type="http://schemas.openxmlformats.org/officeDocument/2006/relationships/image" Target="../media/image48.png"/><Relationship Id="rId4" Type="http://schemas.openxmlformats.org/officeDocument/2006/relationships/image" Target="../media/image33.png"/><Relationship Id="rId9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microsoft.com/office/2007/relationships/hdphoto" Target="../media/hdphoto7.wdp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2025633" y="31003"/>
            <a:ext cx="5113162" cy="5112497"/>
          </a:xfrm>
          <a:prstGeom prst="ellipse">
            <a:avLst/>
          </a:prstGeom>
          <a:solidFill>
            <a:srgbClr val="79ACC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176805" y="1744944"/>
            <a:ext cx="2954655" cy="1800032"/>
            <a:chOff x="4293052" y="2129115"/>
            <a:chExt cx="3939028" cy="2400042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646880" y="3803482"/>
              <a:ext cx="303961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5059222" y="3913604"/>
              <a:ext cx="2422290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latin typeface="汉仪细等线简" panose="02010609000101010101" pitchFamily="49" charset="-122"/>
                  <a:ea typeface="汉仪细等线简" panose="02010609000101010101" pitchFamily="49" charset="-122"/>
                </a:rPr>
                <a:t>服务+</a:t>
              </a:r>
              <a:endParaRPr lang="en-US" altLang="zh-CN" sz="2400" dirty="0">
                <a:latin typeface="汉仪细等线简" panose="02010609000101010101" pitchFamily="49" charset="-122"/>
                <a:ea typeface="汉仪细等线简" panose="02010609000101010101" pitchFamily="49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3052" y="2920671"/>
              <a:ext cx="3939028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态势感知服务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765361" y="2129115"/>
              <a:ext cx="2708081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“</a:t>
              </a:r>
              <a:r>
                <a:rPr lang="zh-CN" altLang="en-US" sz="36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先知</a:t>
              </a:r>
              <a:r>
                <a:rPr lang="en-US" altLang="zh-CN" sz="3600" dirty="0">
                  <a:latin typeface="华文细黑" panose="02010600040101010101" pitchFamily="2" charset="-122"/>
                  <a:ea typeface="华文细黑" panose="02010600040101010101" pitchFamily="2" charset="-122"/>
                </a:rPr>
                <a:t>”</a:t>
              </a:r>
              <a:endParaRPr lang="zh-CN" altLang="en-US" sz="3600" dirty="0"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6" name="椭圆 15"/>
          <p:cNvSpPr/>
          <p:nvPr/>
        </p:nvSpPr>
        <p:spPr>
          <a:xfrm>
            <a:off x="511152" y="874655"/>
            <a:ext cx="1182473" cy="118232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2025633" y="2929522"/>
            <a:ext cx="740256" cy="74015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756840" y="874656"/>
            <a:ext cx="1630540" cy="1630328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99188" y="4664866"/>
            <a:ext cx="130264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安恒信息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234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半闭框 27"/>
          <p:cNvSpPr/>
          <p:nvPr/>
        </p:nvSpPr>
        <p:spPr>
          <a:xfrm rot="10800000" flipH="1">
            <a:off x="1837306" y="3799921"/>
            <a:ext cx="1161863" cy="728885"/>
          </a:xfrm>
          <a:prstGeom prst="halfFrame">
            <a:avLst>
              <a:gd name="adj1" fmla="val 15873"/>
              <a:gd name="adj2" fmla="val 15870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6" name="半闭框 25"/>
          <p:cNvSpPr/>
          <p:nvPr/>
        </p:nvSpPr>
        <p:spPr>
          <a:xfrm rot="5400000">
            <a:off x="6129433" y="1098045"/>
            <a:ext cx="685020" cy="1103470"/>
          </a:xfrm>
          <a:prstGeom prst="halfFrame">
            <a:avLst>
              <a:gd name="adj1" fmla="val 15873"/>
              <a:gd name="adj2" fmla="val 15870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cxnSp>
        <p:nvCxnSpPr>
          <p:cNvPr id="2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57882" y="712196"/>
            <a:ext cx="3524500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基础资源信息探测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25" r="100000">
                        <a14:foregroundMark x1="16334" y1="25234" x2="16334" y2="25234"/>
                        <a14:foregroundMark x1="29800" y1="79673" x2="29800" y2="79673"/>
                        <a14:foregroundMark x1="34788" y1="13318" x2="34788" y2="13318"/>
                        <a14:foregroundMark x1="15835" y1="11449" x2="15835" y2="11449"/>
                        <a14:foregroundMark x1="19327" y1="12850" x2="19327" y2="12850"/>
                        <a14:foregroundMark x1="79800" y1="79673" x2="79800" y2="79673"/>
                        <a14:foregroundMark x1="76309" y1="65888" x2="76309" y2="65888"/>
                        <a14:foregroundMark x1="73067" y1="65187" x2="73067" y2="65187"/>
                        <a14:foregroundMark x1="58603" y1="77570" x2="58603" y2="77570"/>
                        <a14:foregroundMark x1="82544" y1="43925" x2="82544" y2="43925"/>
                        <a14:foregroundMark x1="83791" y1="69626" x2="83791" y2="69626"/>
                        <a14:foregroundMark x1="25187" y1="7477" x2="25187" y2="74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41304" y="1722948"/>
            <a:ext cx="5037420" cy="2687949"/>
          </a:xfrm>
          <a:prstGeom prst="rect">
            <a:avLst/>
          </a:prstGeom>
        </p:spPr>
      </p:pic>
      <p:sp>
        <p:nvSpPr>
          <p:cNvPr id="6" name="Shape 115"/>
          <p:cNvSpPr/>
          <p:nvPr/>
        </p:nvSpPr>
        <p:spPr>
          <a:xfrm flipV="1">
            <a:off x="2449566" y="3244945"/>
            <a:ext cx="4281506" cy="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miter/>
          </a:ln>
        </p:spPr>
        <p:txBody>
          <a:bodyPr lIns="0" tIns="0" rIns="0" bIns="0"/>
          <a:lstStyle/>
          <a:p>
            <a:pPr defTabSz="3429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sp>
        <p:nvSpPr>
          <p:cNvPr id="7" name="Shape 115"/>
          <p:cNvSpPr/>
          <p:nvPr/>
        </p:nvSpPr>
        <p:spPr>
          <a:xfrm>
            <a:off x="2836890" y="1852759"/>
            <a:ext cx="10468" cy="1852760"/>
          </a:xfrm>
          <a:prstGeom prst="line">
            <a:avLst/>
          </a:prstGeom>
          <a:ln w="25400">
            <a:solidFill>
              <a:schemeClr val="tx1">
                <a:lumMod val="95000"/>
                <a:lumOff val="5000"/>
              </a:schemeClr>
            </a:solidFill>
            <a:miter/>
          </a:ln>
        </p:spPr>
        <p:txBody>
          <a:bodyPr lIns="0" tIns="0" rIns="0" bIns="0"/>
          <a:lstStyle/>
          <a:p>
            <a:pPr defTabSz="3429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grpSp>
        <p:nvGrpSpPr>
          <p:cNvPr id="24" name="组 23"/>
          <p:cNvGrpSpPr/>
          <p:nvPr/>
        </p:nvGrpSpPr>
        <p:grpSpPr>
          <a:xfrm>
            <a:off x="479092" y="1144872"/>
            <a:ext cx="8269639" cy="3276711"/>
            <a:chOff x="638707" y="1526495"/>
            <a:chExt cx="11024750" cy="4368949"/>
          </a:xfrm>
        </p:grpSpPr>
        <p:sp>
          <p:nvSpPr>
            <p:cNvPr id="8" name="椭圆 7"/>
            <p:cNvSpPr/>
            <p:nvPr/>
          </p:nvSpPr>
          <p:spPr>
            <a:xfrm>
              <a:off x="7086600" y="2819400"/>
              <a:ext cx="1003300" cy="9017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在线设备</a:t>
              </a:r>
              <a:endParaRPr kumimoji="1" lang="zh-CN" altLang="en-US" dirty="0"/>
            </a:p>
          </p:txBody>
        </p:sp>
        <p:sp>
          <p:nvSpPr>
            <p:cNvPr id="9" name="椭圆 8"/>
            <p:cNvSpPr/>
            <p:nvPr/>
          </p:nvSpPr>
          <p:spPr>
            <a:xfrm>
              <a:off x="4098592" y="3683766"/>
              <a:ext cx="711200" cy="5969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800" dirty="0"/>
                <a:t>WEB</a:t>
              </a:r>
              <a:r>
                <a:rPr kumimoji="1" lang="zh-CN" altLang="en-US" sz="800" dirty="0"/>
                <a:t>站点</a:t>
              </a:r>
            </a:p>
          </p:txBody>
        </p:sp>
        <p:grpSp>
          <p:nvGrpSpPr>
            <p:cNvPr id="23" name="组 22"/>
            <p:cNvGrpSpPr/>
            <p:nvPr/>
          </p:nvGrpSpPr>
          <p:grpSpPr>
            <a:xfrm>
              <a:off x="638707" y="1526495"/>
              <a:ext cx="11024750" cy="4368949"/>
              <a:chOff x="638707" y="1526495"/>
              <a:chExt cx="11024750" cy="4368949"/>
            </a:xfrm>
          </p:grpSpPr>
          <p:grpSp>
            <p:nvGrpSpPr>
              <p:cNvPr id="17" name="组 16"/>
              <p:cNvGrpSpPr/>
              <p:nvPr/>
            </p:nvGrpSpPr>
            <p:grpSpPr>
              <a:xfrm>
                <a:off x="850989" y="1526495"/>
                <a:ext cx="10589443" cy="3384859"/>
                <a:chOff x="850989" y="1526495"/>
                <a:chExt cx="10589443" cy="3384859"/>
              </a:xfrm>
            </p:grpSpPr>
            <p:cxnSp>
              <p:nvCxnSpPr>
                <p:cNvPr id="10" name="直线连接符 9"/>
                <p:cNvCxnSpPr/>
                <p:nvPr/>
              </p:nvCxnSpPr>
              <p:spPr>
                <a:xfrm flipV="1">
                  <a:off x="8120527" y="1885669"/>
                  <a:ext cx="500317" cy="820972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线连接符 11"/>
                <p:cNvCxnSpPr/>
                <p:nvPr/>
              </p:nvCxnSpPr>
              <p:spPr>
                <a:xfrm>
                  <a:off x="8608015" y="1872843"/>
                  <a:ext cx="2232271" cy="12698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文本框 12"/>
                <p:cNvSpPr txBox="1"/>
                <p:nvPr/>
              </p:nvSpPr>
              <p:spPr>
                <a:xfrm>
                  <a:off x="9279437" y="1526495"/>
                  <a:ext cx="2160995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 smtClean="0"/>
                    <a:t>探测发现在线系统</a:t>
                  </a:r>
                  <a:endParaRPr kumimoji="1" lang="zh-CN" altLang="en-US" dirty="0"/>
                </a:p>
              </p:txBody>
            </p:sp>
            <p:cxnSp>
              <p:nvCxnSpPr>
                <p:cNvPr id="14" name="直线连接符 13"/>
                <p:cNvCxnSpPr/>
                <p:nvPr/>
              </p:nvCxnSpPr>
              <p:spPr>
                <a:xfrm flipV="1">
                  <a:off x="3590475" y="4064843"/>
                  <a:ext cx="500317" cy="820972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线连接符 14"/>
                <p:cNvCxnSpPr/>
                <p:nvPr/>
              </p:nvCxnSpPr>
              <p:spPr>
                <a:xfrm>
                  <a:off x="850989" y="4870980"/>
                  <a:ext cx="2739486" cy="14836"/>
                </a:xfrm>
                <a:prstGeom prst="line">
                  <a:avLst/>
                </a:prstGeom>
                <a:ln>
                  <a:solidFill>
                    <a:srgbClr val="FF66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文本框 15"/>
                <p:cNvSpPr txBox="1"/>
                <p:nvPr/>
              </p:nvSpPr>
              <p:spPr>
                <a:xfrm>
                  <a:off x="1050404" y="4500985"/>
                  <a:ext cx="2400345" cy="41036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dirty="0" smtClean="0"/>
                    <a:t>识别系统类型、定位</a:t>
                  </a:r>
                  <a:endParaRPr kumimoji="1" lang="zh-CN" altLang="en-US" dirty="0"/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9467535" y="2129395"/>
                <a:ext cx="219592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800" dirty="0">
                    <a:solidFill>
                      <a:srgbClr val="FF0000"/>
                    </a:solidFill>
                  </a:rPr>
                  <a:t>1300</a:t>
                </a:r>
                <a:r>
                  <a:rPr kumimoji="1" lang="zh-CN" altLang="en-US" sz="1800" dirty="0">
                    <a:solidFill>
                      <a:srgbClr val="FF0000"/>
                    </a:solidFill>
                  </a:rPr>
                  <a:t>万</a:t>
                </a:r>
                <a:r>
                  <a:rPr kumimoji="1" lang="zh-CN" altLang="en-US" dirty="0" smtClean="0"/>
                  <a:t>在线设备</a:t>
                </a:r>
                <a:endParaRPr kumimoji="1" lang="zh-CN" altLang="en-US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38707" y="4910559"/>
                <a:ext cx="1941803" cy="984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100" dirty="0">
                    <a:solidFill>
                      <a:srgbClr val="FF0000"/>
                    </a:solidFill>
                  </a:rPr>
                  <a:t>25W</a:t>
                </a:r>
                <a:r>
                  <a:rPr kumimoji="1" lang="zh-CN" altLang="en-US" dirty="0" smtClean="0"/>
                  <a:t>政府站点</a:t>
                </a:r>
                <a:endParaRPr kumimoji="1" lang="en-US" altLang="zh-CN" dirty="0" smtClean="0"/>
              </a:p>
              <a:p>
                <a:r>
                  <a:rPr kumimoji="1" lang="en-US" altLang="zh-CN" sz="2100" dirty="0" smtClean="0">
                    <a:solidFill>
                      <a:srgbClr val="FF0000"/>
                    </a:solidFill>
                  </a:rPr>
                  <a:t>4.1</a:t>
                </a:r>
                <a:r>
                  <a:rPr kumimoji="1" lang="zh-CN" altLang="en-US" sz="2100" dirty="0" smtClean="0">
                    <a:solidFill>
                      <a:srgbClr val="FF0000"/>
                    </a:solidFill>
                  </a:rPr>
                  <a:t>亿</a:t>
                </a:r>
                <a:r>
                  <a:rPr kumimoji="1" lang="zh-CN" altLang="en-US" dirty="0" smtClean="0"/>
                  <a:t>域名</a:t>
                </a:r>
                <a:endParaRPr kumimoji="1" lang="zh-CN" altLang="en-US" dirty="0"/>
              </a:p>
            </p:txBody>
          </p:sp>
        </p:grpSp>
      </p:grpSp>
      <p:sp>
        <p:nvSpPr>
          <p:cNvPr id="11" name="半闭框 10"/>
          <p:cNvSpPr/>
          <p:nvPr/>
        </p:nvSpPr>
        <p:spPr>
          <a:xfrm>
            <a:off x="1798422" y="1350868"/>
            <a:ext cx="1098495" cy="680294"/>
          </a:xfrm>
          <a:prstGeom prst="halfFrame">
            <a:avLst>
              <a:gd name="adj1" fmla="val 15873"/>
              <a:gd name="adj2" fmla="val 15870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5" name="半闭框 24"/>
          <p:cNvSpPr/>
          <p:nvPr/>
        </p:nvSpPr>
        <p:spPr>
          <a:xfrm rot="10800000">
            <a:off x="5985916" y="3838795"/>
            <a:ext cx="1098495" cy="716846"/>
          </a:xfrm>
          <a:prstGeom prst="halfFrame">
            <a:avLst>
              <a:gd name="adj1" fmla="val 15873"/>
              <a:gd name="adj2" fmla="val 15870"/>
            </a:avLst>
          </a:prstGeom>
          <a:solidFill>
            <a:schemeClr val="tx1">
              <a:lumMod val="95000"/>
              <a:lumOff val="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-0.18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21173E-7 -3.23141E-6 L 0.29668 -0.0055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2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7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57882" y="712196"/>
            <a:ext cx="2733436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指纹信息采集</a:t>
            </a:r>
          </a:p>
        </p:txBody>
      </p:sp>
      <p:pic>
        <p:nvPicPr>
          <p:cNvPr id="4" name="指纹.png"/>
          <p:cNvPicPr/>
          <p:nvPr/>
        </p:nvPicPr>
        <p:blipFill>
          <a:blip r:embed="rId2">
            <a:duotone>
              <a:prstClr val="black"/>
              <a:srgbClr val="3E051A">
                <a:tint val="45000"/>
                <a:satMod val="400000"/>
              </a:srgbClr>
            </a:duotone>
            <a:extLst/>
          </a:blip>
          <a:stretch>
            <a:fillRect/>
          </a:stretch>
        </p:blipFill>
        <p:spPr>
          <a:xfrm>
            <a:off x="3657161" y="1806945"/>
            <a:ext cx="1809932" cy="1993733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115"/>
          <p:cNvSpPr/>
          <p:nvPr/>
        </p:nvSpPr>
        <p:spPr>
          <a:xfrm>
            <a:off x="3805945" y="3238631"/>
            <a:ext cx="1586369" cy="1"/>
          </a:xfrm>
          <a:prstGeom prst="line">
            <a:avLst/>
          </a:prstGeom>
          <a:ln w="25400">
            <a:solidFill>
              <a:srgbClr val="8F8F8F"/>
            </a:solidFill>
            <a:miter/>
          </a:ln>
        </p:spPr>
        <p:txBody>
          <a:bodyPr lIns="0" tIns="0" rIns="0" bIns="0"/>
          <a:lstStyle/>
          <a:p>
            <a:pPr defTabSz="3429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 dirty="0"/>
          </a:p>
        </p:txBody>
      </p:sp>
      <p:grpSp>
        <p:nvGrpSpPr>
          <p:cNvPr id="6" name="组 5"/>
          <p:cNvGrpSpPr/>
          <p:nvPr/>
        </p:nvGrpSpPr>
        <p:grpSpPr>
          <a:xfrm>
            <a:off x="288237" y="1734586"/>
            <a:ext cx="8399785" cy="2234858"/>
            <a:chOff x="384266" y="2312782"/>
            <a:chExt cx="11198256" cy="2979810"/>
          </a:xfrm>
        </p:grpSpPr>
        <p:cxnSp>
          <p:nvCxnSpPr>
            <p:cNvPr id="9" name="直线连接符 8"/>
            <p:cNvCxnSpPr/>
            <p:nvPr/>
          </p:nvCxnSpPr>
          <p:spPr>
            <a:xfrm>
              <a:off x="7560301" y="2786942"/>
              <a:ext cx="15411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7730994" y="2401682"/>
              <a:ext cx="199002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WEB</a:t>
              </a:r>
              <a:r>
                <a:rPr kumimoji="1" lang="zh-CN" altLang="en-US" dirty="0" smtClean="0"/>
                <a:t>服务器类型</a:t>
              </a:r>
              <a:endParaRPr kumimoji="1" lang="zh-CN" altLang="en-US" dirty="0"/>
            </a:p>
          </p:txBody>
        </p:sp>
        <p:cxnSp>
          <p:nvCxnSpPr>
            <p:cNvPr id="8" name="直线连接符 7"/>
            <p:cNvCxnSpPr/>
            <p:nvPr/>
          </p:nvCxnSpPr>
          <p:spPr>
            <a:xfrm>
              <a:off x="7560301" y="4552242"/>
              <a:ext cx="15411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7896094" y="4128882"/>
              <a:ext cx="1203591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操作系统</a:t>
              </a:r>
              <a:endParaRPr kumimoji="1" lang="zh-CN" altLang="en-US" dirty="0"/>
            </a:p>
          </p:txBody>
        </p:sp>
        <p:cxnSp>
          <p:nvCxnSpPr>
            <p:cNvPr id="12" name="直线连接符 11"/>
            <p:cNvCxnSpPr/>
            <p:nvPr/>
          </p:nvCxnSpPr>
          <p:spPr>
            <a:xfrm>
              <a:off x="3140701" y="4539542"/>
              <a:ext cx="15411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连接符 12"/>
            <p:cNvCxnSpPr/>
            <p:nvPr/>
          </p:nvCxnSpPr>
          <p:spPr>
            <a:xfrm>
              <a:off x="3191501" y="2736142"/>
              <a:ext cx="1541193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2828795" y="4116182"/>
              <a:ext cx="1921643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开发语言、框架</a:t>
              </a:r>
              <a:endParaRPr kumimoji="1"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828795" y="2312782"/>
              <a:ext cx="1496119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smtClean="0"/>
                <a:t>CMS</a:t>
              </a:r>
              <a:r>
                <a:rPr kumimoji="1" lang="zh-CN" altLang="en-US" dirty="0" smtClean="0"/>
                <a:t>、插件</a:t>
              </a:r>
              <a:endParaRPr kumimoji="1" lang="zh-CN" altLang="en-US" dirty="0"/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266" y="2903538"/>
              <a:ext cx="1646477" cy="6604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41076" y="2885444"/>
              <a:ext cx="1935967" cy="67849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2444" y="4683481"/>
              <a:ext cx="3191456" cy="60612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5444" y="2903505"/>
              <a:ext cx="986987" cy="6731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08410" y="2916238"/>
              <a:ext cx="1099534" cy="66158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01115" y="2916238"/>
              <a:ext cx="1281407" cy="64770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8996" y="4774521"/>
              <a:ext cx="1449601" cy="49405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55320" y="4773210"/>
              <a:ext cx="1182945" cy="45641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685333" y="4703427"/>
              <a:ext cx="1146579" cy="58916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  <p:extLst>
      <p:ext uri="{BB962C8B-B14F-4D97-AF65-F5344CB8AC3E}">
        <p14:creationId xmlns:p14="http://schemas.microsoft.com/office/powerpoint/2010/main" val="359027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42" presetClass="path" presetSubtype="0" repeatCount="indefinite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-0.1888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57882" y="712196"/>
            <a:ext cx="2871843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en-US" altLang="zh-CN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0day</a:t>
            </a:r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安全预警</a:t>
            </a:r>
          </a:p>
        </p:txBody>
      </p:sp>
      <p:pic>
        <p:nvPicPr>
          <p:cNvPr id="4" name="指纹.png"/>
          <p:cNvPicPr/>
          <p:nvPr/>
        </p:nvPicPr>
        <p:blipFill>
          <a:blip r:embed="rId2">
            <a:duotone>
              <a:prstClr val="black"/>
              <a:srgbClr val="3E051A">
                <a:tint val="45000"/>
                <a:satMod val="400000"/>
              </a:srgbClr>
            </a:duotone>
            <a:extLst/>
          </a:blip>
          <a:stretch>
            <a:fillRect/>
          </a:stretch>
        </p:blipFill>
        <p:spPr>
          <a:xfrm>
            <a:off x="645841" y="1962690"/>
            <a:ext cx="1423390" cy="157807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/>
          <p:cNvSpPr txBox="1"/>
          <p:nvPr/>
        </p:nvSpPr>
        <p:spPr>
          <a:xfrm>
            <a:off x="2504693" y="1862465"/>
            <a:ext cx="2483517" cy="2846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it-IT" altLang="zh-CN" dirty="0" err="1" smtClean="0"/>
              <a:t>Struts</a:t>
            </a:r>
            <a:r>
              <a:rPr kumimoji="1" lang="zh-CN" altLang="en-US" dirty="0" smtClean="0"/>
              <a:t> </a:t>
            </a:r>
            <a:r>
              <a:rPr kumimoji="1" lang="it-IT" altLang="zh-CN" dirty="0" smtClean="0"/>
              <a:t>2.0.0——</a:t>
            </a:r>
            <a:r>
              <a:rPr kumimoji="1" lang="it-IT" altLang="zh-CN" dirty="0" err="1"/>
              <a:t>S</a:t>
            </a:r>
            <a:r>
              <a:rPr kumimoji="1" lang="it-IT" altLang="zh-CN" dirty="0" err="1" smtClean="0"/>
              <a:t>truts</a:t>
            </a:r>
            <a:r>
              <a:rPr kumimoji="1" lang="it-IT" altLang="zh-CN" dirty="0" smtClean="0"/>
              <a:t>  </a:t>
            </a:r>
            <a:r>
              <a:rPr kumimoji="1" lang="it-IT" altLang="zh-CN" dirty="0"/>
              <a:t>2.3.15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504693" y="1584166"/>
            <a:ext cx="183760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en-US" altLang="zh-CN" dirty="0" smtClean="0"/>
              <a:t>Struts2</a:t>
            </a:r>
            <a:r>
              <a:rPr kumimoji="1" lang="zh-CN" altLang="en-US" dirty="0" smtClean="0"/>
              <a:t> 远程命令执行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2504694" y="2282342"/>
            <a:ext cx="188256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.</a:t>
            </a:r>
            <a:r>
              <a:rPr kumimoji="1" lang="en-US" altLang="zh-CN" dirty="0" smtClean="0"/>
              <a:t>sys</a:t>
            </a:r>
            <a:r>
              <a:rPr kumimoji="1" lang="zh-CN" altLang="en-US" dirty="0" smtClean="0"/>
              <a:t> 远程命令执行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504693" y="2557316"/>
            <a:ext cx="2977768" cy="284693"/>
          </a:xfrm>
          <a:prstGeom prst="rect">
            <a:avLst/>
          </a:prstGeom>
          <a:solidFill>
            <a:srgbClr val="339EEC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dirty="0" smtClean="0"/>
              <a:t>IIS7+Windows 7</a:t>
            </a:r>
            <a:r>
              <a:rPr lang="zh-CN" altLang="en-US" dirty="0" smtClean="0"/>
              <a:t>、</a:t>
            </a:r>
            <a:r>
              <a:rPr lang="en-US" altLang="zh-CN" dirty="0" smtClean="0"/>
              <a:t> 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2008</a:t>
            </a:r>
            <a:r>
              <a:rPr lang="zh-CN" altLang="en-US" dirty="0"/>
              <a:t>、</a:t>
            </a:r>
            <a:r>
              <a:rPr lang="en-US" altLang="zh-CN" dirty="0" smtClean="0"/>
              <a:t> 2012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509097" y="3314015"/>
            <a:ext cx="2983204" cy="284693"/>
          </a:xfrm>
          <a:prstGeom prst="rect">
            <a:avLst/>
          </a:prstGeom>
          <a:solidFill>
            <a:srgbClr val="339EEC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dirty="0" err="1" smtClean="0"/>
              <a:t>Openssl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1.0.2c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1.0.2b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1.0.1o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1.0.1n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496884" y="2990201"/>
            <a:ext cx="229293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证书验证安全限制绕过漏洞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527214" y="3634708"/>
            <a:ext cx="497572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14" name="五边形 13"/>
          <p:cNvSpPr/>
          <p:nvPr/>
        </p:nvSpPr>
        <p:spPr>
          <a:xfrm>
            <a:off x="2527511" y="4042884"/>
            <a:ext cx="2887195" cy="291554"/>
          </a:xfrm>
          <a:prstGeom prst="homePlate">
            <a:avLst/>
          </a:prstGeom>
          <a:solidFill>
            <a:srgbClr val="DD814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指纹快速识别</a:t>
            </a:r>
            <a:endParaRPr kumimoji="1" lang="zh-CN" altLang="en-US" dirty="0"/>
          </a:p>
        </p:txBody>
      </p:sp>
      <p:sp>
        <p:nvSpPr>
          <p:cNvPr id="15" name="五边形 14"/>
          <p:cNvSpPr/>
          <p:nvPr/>
        </p:nvSpPr>
        <p:spPr>
          <a:xfrm>
            <a:off x="6206479" y="4049158"/>
            <a:ext cx="2445420" cy="291554"/>
          </a:xfrm>
          <a:prstGeom prst="homePlat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 smtClean="0"/>
              <a:t>POC</a:t>
            </a:r>
            <a:r>
              <a:rPr kumimoji="1" lang="zh-CN" altLang="en-US" dirty="0" smtClean="0"/>
              <a:t> 精准预警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401" y="1551643"/>
            <a:ext cx="1409992" cy="1712318"/>
          </a:xfrm>
          <a:prstGeom prst="rect">
            <a:avLst/>
          </a:prstGeom>
        </p:spPr>
      </p:pic>
      <p:sp>
        <p:nvSpPr>
          <p:cNvPr id="18" name="五边形 17"/>
          <p:cNvSpPr/>
          <p:nvPr/>
        </p:nvSpPr>
        <p:spPr>
          <a:xfrm>
            <a:off x="648145" y="4039337"/>
            <a:ext cx="1433775" cy="301335"/>
          </a:xfrm>
          <a:prstGeom prst="homePlat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海量指纹库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699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57883" y="712196"/>
            <a:ext cx="3101252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海量站点的漏扫</a:t>
            </a:r>
          </a:p>
        </p:txBody>
      </p:sp>
      <p:sp>
        <p:nvSpPr>
          <p:cNvPr id="4" name="矩形 3"/>
          <p:cNvSpPr/>
          <p:nvPr/>
        </p:nvSpPr>
        <p:spPr>
          <a:xfrm rot="2700000">
            <a:off x="1515747" y="1776901"/>
            <a:ext cx="805030" cy="805135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文本框 37"/>
          <p:cNvSpPr txBox="1"/>
          <p:nvPr/>
        </p:nvSpPr>
        <p:spPr>
          <a:xfrm>
            <a:off x="854373" y="2881486"/>
            <a:ext cx="1865872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确认扫描系统范围</a:t>
            </a:r>
          </a:p>
        </p:txBody>
      </p:sp>
      <p:sp>
        <p:nvSpPr>
          <p:cNvPr id="6" name="矩形 5"/>
          <p:cNvSpPr/>
          <p:nvPr/>
        </p:nvSpPr>
        <p:spPr>
          <a:xfrm>
            <a:off x="804335" y="3220736"/>
            <a:ext cx="1697056" cy="72423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ts val="1725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如检测浙江省政府站点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725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教育行业站点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725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上海市站点</a:t>
            </a:r>
          </a:p>
        </p:txBody>
      </p:sp>
      <p:sp>
        <p:nvSpPr>
          <p:cNvPr id="7" name="矩形 6"/>
          <p:cNvSpPr/>
          <p:nvPr/>
        </p:nvSpPr>
        <p:spPr>
          <a:xfrm rot="2700000">
            <a:off x="3276196" y="1776901"/>
            <a:ext cx="805030" cy="805135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文本框 37"/>
          <p:cNvSpPr txBox="1"/>
          <p:nvPr/>
        </p:nvSpPr>
        <p:spPr>
          <a:xfrm>
            <a:off x="2887191" y="2881486"/>
            <a:ext cx="1669465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执行大数据扫描</a:t>
            </a:r>
          </a:p>
        </p:txBody>
      </p:sp>
      <p:sp>
        <p:nvSpPr>
          <p:cNvPr id="9" name="矩形 8"/>
          <p:cNvSpPr/>
          <p:nvPr/>
        </p:nvSpPr>
        <p:spPr>
          <a:xfrm>
            <a:off x="2906831" y="3253249"/>
            <a:ext cx="1544645" cy="50174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ts val="1725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海量任务检测，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725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对单站点产生影响微小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 rot="2700000">
            <a:off x="5036646" y="1776901"/>
            <a:ext cx="805030" cy="80513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200">
              <a:solidFill>
                <a:srgbClr val="FF000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文本框 37"/>
          <p:cNvSpPr txBox="1"/>
          <p:nvPr/>
        </p:nvSpPr>
        <p:spPr>
          <a:xfrm>
            <a:off x="4625399" y="2881486"/>
            <a:ext cx="1640003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深入策略验证</a:t>
            </a:r>
          </a:p>
        </p:txBody>
      </p:sp>
      <p:sp>
        <p:nvSpPr>
          <p:cNvPr id="12" name="矩形 11"/>
          <p:cNvSpPr/>
          <p:nvPr/>
        </p:nvSpPr>
        <p:spPr>
          <a:xfrm>
            <a:off x="4743243" y="3253249"/>
            <a:ext cx="1488325" cy="72295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ts val="1725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检测后对漏洞进行自动化精准验证、取证，确认漏洞存在</a:t>
            </a:r>
          </a:p>
        </p:txBody>
      </p:sp>
      <p:sp>
        <p:nvSpPr>
          <p:cNvPr id="13" name="矩形 12"/>
          <p:cNvSpPr/>
          <p:nvPr/>
        </p:nvSpPr>
        <p:spPr>
          <a:xfrm rot="2700000">
            <a:off x="6856016" y="1776901"/>
            <a:ext cx="805030" cy="805135"/>
          </a:xfrm>
          <a:prstGeom prst="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2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文本框 37"/>
          <p:cNvSpPr txBox="1"/>
          <p:nvPr/>
        </p:nvSpPr>
        <p:spPr>
          <a:xfrm>
            <a:off x="6382123" y="2881486"/>
            <a:ext cx="1660767" cy="30008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跟踪比较整改数据</a:t>
            </a:r>
          </a:p>
        </p:txBody>
      </p:sp>
      <p:sp>
        <p:nvSpPr>
          <p:cNvPr id="15" name="矩形 14"/>
          <p:cNvSpPr/>
          <p:nvPr/>
        </p:nvSpPr>
        <p:spPr>
          <a:xfrm>
            <a:off x="6380334" y="3253248"/>
            <a:ext cx="1780401" cy="71910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ts val="1725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历史漏洞遗留情况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725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一定时长内的修复情况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725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最新爆发的漏洞增加情况</a:t>
            </a:r>
          </a:p>
        </p:txBody>
      </p:sp>
      <p:sp>
        <p:nvSpPr>
          <p:cNvPr id="16" name="Warning"/>
          <p:cNvSpPr>
            <a:spLocks noEditPoints="1"/>
          </p:cNvSpPr>
          <p:nvPr/>
        </p:nvSpPr>
        <p:spPr bwMode="auto">
          <a:xfrm>
            <a:off x="5193506" y="1947052"/>
            <a:ext cx="491308" cy="464831"/>
          </a:xfrm>
          <a:custGeom>
            <a:avLst/>
            <a:gdLst>
              <a:gd name="T0" fmla="*/ 199 w 400"/>
              <a:gd name="T1" fmla="*/ 0 h 380"/>
              <a:gd name="T2" fmla="*/ 158 w 400"/>
              <a:gd name="T3" fmla="*/ 25 h 380"/>
              <a:gd name="T4" fmla="*/ 158 w 400"/>
              <a:gd name="T5" fmla="*/ 25 h 380"/>
              <a:gd name="T6" fmla="*/ 7 w 400"/>
              <a:gd name="T7" fmla="*/ 310 h 380"/>
              <a:gd name="T8" fmla="*/ 7 w 400"/>
              <a:gd name="T9" fmla="*/ 310 h 380"/>
              <a:gd name="T10" fmla="*/ 7 w 400"/>
              <a:gd name="T11" fmla="*/ 311 h 380"/>
              <a:gd name="T12" fmla="*/ 10 w 400"/>
              <a:gd name="T13" fmla="*/ 357 h 380"/>
              <a:gd name="T14" fmla="*/ 49 w 400"/>
              <a:gd name="T15" fmla="*/ 380 h 380"/>
              <a:gd name="T16" fmla="*/ 350 w 400"/>
              <a:gd name="T17" fmla="*/ 380 h 380"/>
              <a:gd name="T18" fmla="*/ 391 w 400"/>
              <a:gd name="T19" fmla="*/ 357 h 380"/>
              <a:gd name="T20" fmla="*/ 392 w 400"/>
              <a:gd name="T21" fmla="*/ 311 h 380"/>
              <a:gd name="T22" fmla="*/ 242 w 400"/>
              <a:gd name="T23" fmla="*/ 25 h 380"/>
              <a:gd name="T24" fmla="*/ 242 w 400"/>
              <a:gd name="T25" fmla="*/ 25 h 380"/>
              <a:gd name="T26" fmla="*/ 242 w 400"/>
              <a:gd name="T27" fmla="*/ 25 h 380"/>
              <a:gd name="T28" fmla="*/ 199 w 400"/>
              <a:gd name="T29" fmla="*/ 0 h 380"/>
              <a:gd name="T30" fmla="*/ 199 w 400"/>
              <a:gd name="T31" fmla="*/ 17 h 380"/>
              <a:gd name="T32" fmla="*/ 226 w 400"/>
              <a:gd name="T33" fmla="*/ 34 h 380"/>
              <a:gd name="T34" fmla="*/ 376 w 400"/>
              <a:gd name="T35" fmla="*/ 318 h 380"/>
              <a:gd name="T36" fmla="*/ 376 w 400"/>
              <a:gd name="T37" fmla="*/ 348 h 380"/>
              <a:gd name="T38" fmla="*/ 350 w 400"/>
              <a:gd name="T39" fmla="*/ 363 h 380"/>
              <a:gd name="T40" fmla="*/ 49 w 400"/>
              <a:gd name="T41" fmla="*/ 363 h 380"/>
              <a:gd name="T42" fmla="*/ 23 w 400"/>
              <a:gd name="T43" fmla="*/ 346 h 380"/>
              <a:gd name="T44" fmla="*/ 23 w 400"/>
              <a:gd name="T45" fmla="*/ 318 h 380"/>
              <a:gd name="T46" fmla="*/ 174 w 400"/>
              <a:gd name="T47" fmla="*/ 33 h 380"/>
              <a:gd name="T48" fmla="*/ 199 w 400"/>
              <a:gd name="T49" fmla="*/ 17 h 380"/>
              <a:gd name="T50" fmla="*/ 183 w 400"/>
              <a:gd name="T51" fmla="*/ 81 h 380"/>
              <a:gd name="T52" fmla="*/ 167 w 400"/>
              <a:gd name="T53" fmla="*/ 88 h 380"/>
              <a:gd name="T54" fmla="*/ 163 w 400"/>
              <a:gd name="T55" fmla="*/ 103 h 380"/>
              <a:gd name="T56" fmla="*/ 170 w 400"/>
              <a:gd name="T57" fmla="*/ 228 h 380"/>
              <a:gd name="T58" fmla="*/ 177 w 400"/>
              <a:gd name="T59" fmla="*/ 243 h 380"/>
              <a:gd name="T60" fmla="*/ 191 w 400"/>
              <a:gd name="T61" fmla="*/ 247 h 380"/>
              <a:gd name="T62" fmla="*/ 208 w 400"/>
              <a:gd name="T63" fmla="*/ 247 h 380"/>
              <a:gd name="T64" fmla="*/ 222 w 400"/>
              <a:gd name="T65" fmla="*/ 243 h 380"/>
              <a:gd name="T66" fmla="*/ 229 w 400"/>
              <a:gd name="T67" fmla="*/ 228 h 380"/>
              <a:gd name="T68" fmla="*/ 236 w 400"/>
              <a:gd name="T69" fmla="*/ 107 h 380"/>
              <a:gd name="T70" fmla="*/ 236 w 400"/>
              <a:gd name="T71" fmla="*/ 100 h 380"/>
              <a:gd name="T72" fmla="*/ 232 w 400"/>
              <a:gd name="T73" fmla="*/ 88 h 380"/>
              <a:gd name="T74" fmla="*/ 216 w 400"/>
              <a:gd name="T75" fmla="*/ 81 h 380"/>
              <a:gd name="T76" fmla="*/ 183 w 400"/>
              <a:gd name="T77" fmla="*/ 81 h 380"/>
              <a:gd name="T78" fmla="*/ 218 w 400"/>
              <a:gd name="T79" fmla="*/ 102 h 380"/>
              <a:gd name="T80" fmla="*/ 211 w 400"/>
              <a:gd name="T81" fmla="*/ 227 h 380"/>
              <a:gd name="T82" fmla="*/ 208 w 400"/>
              <a:gd name="T83" fmla="*/ 230 h 380"/>
              <a:gd name="T84" fmla="*/ 191 w 400"/>
              <a:gd name="T85" fmla="*/ 230 h 380"/>
              <a:gd name="T86" fmla="*/ 187 w 400"/>
              <a:gd name="T87" fmla="*/ 227 h 380"/>
              <a:gd name="T88" fmla="*/ 181 w 400"/>
              <a:gd name="T89" fmla="*/ 102 h 380"/>
              <a:gd name="T90" fmla="*/ 183 w 400"/>
              <a:gd name="T91" fmla="*/ 99 h 380"/>
              <a:gd name="T92" fmla="*/ 216 w 400"/>
              <a:gd name="T93" fmla="*/ 99 h 380"/>
              <a:gd name="T94" fmla="*/ 218 w 400"/>
              <a:gd name="T95" fmla="*/ 102 h 380"/>
              <a:gd name="T96" fmla="*/ 200 w 400"/>
              <a:gd name="T97" fmla="*/ 257 h 380"/>
              <a:gd name="T98" fmla="*/ 160 w 400"/>
              <a:gd name="T99" fmla="*/ 298 h 380"/>
              <a:gd name="T100" fmla="*/ 200 w 400"/>
              <a:gd name="T101" fmla="*/ 338 h 380"/>
              <a:gd name="T102" fmla="*/ 240 w 400"/>
              <a:gd name="T103" fmla="*/ 298 h 380"/>
              <a:gd name="T104" fmla="*/ 200 w 400"/>
              <a:gd name="T105" fmla="*/ 257 h 380"/>
              <a:gd name="T106" fmla="*/ 200 w 400"/>
              <a:gd name="T107" fmla="*/ 275 h 380"/>
              <a:gd name="T108" fmla="*/ 222 w 400"/>
              <a:gd name="T109" fmla="*/ 298 h 380"/>
              <a:gd name="T110" fmla="*/ 200 w 400"/>
              <a:gd name="T111" fmla="*/ 320 h 380"/>
              <a:gd name="T112" fmla="*/ 178 w 400"/>
              <a:gd name="T113" fmla="*/ 298 h 380"/>
              <a:gd name="T114" fmla="*/ 200 w 400"/>
              <a:gd name="T115" fmla="*/ 275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00" h="380">
                <a:moveTo>
                  <a:pt x="199" y="0"/>
                </a:moveTo>
                <a:cubicBezTo>
                  <a:pt x="182" y="0"/>
                  <a:pt x="166" y="9"/>
                  <a:pt x="158" y="25"/>
                </a:cubicBezTo>
                <a:lnTo>
                  <a:pt x="158" y="25"/>
                </a:lnTo>
                <a:lnTo>
                  <a:pt x="7" y="310"/>
                </a:lnTo>
                <a:lnTo>
                  <a:pt x="7" y="310"/>
                </a:lnTo>
                <a:lnTo>
                  <a:pt x="7" y="311"/>
                </a:lnTo>
                <a:cubicBezTo>
                  <a:pt x="0" y="325"/>
                  <a:pt x="1" y="343"/>
                  <a:pt x="10" y="357"/>
                </a:cubicBezTo>
                <a:cubicBezTo>
                  <a:pt x="21" y="373"/>
                  <a:pt x="35" y="380"/>
                  <a:pt x="49" y="380"/>
                </a:cubicBezTo>
                <a:lnTo>
                  <a:pt x="350" y="380"/>
                </a:lnTo>
                <a:cubicBezTo>
                  <a:pt x="367" y="380"/>
                  <a:pt x="382" y="371"/>
                  <a:pt x="391" y="357"/>
                </a:cubicBezTo>
                <a:cubicBezTo>
                  <a:pt x="400" y="343"/>
                  <a:pt x="399" y="325"/>
                  <a:pt x="392" y="311"/>
                </a:cubicBezTo>
                <a:cubicBezTo>
                  <a:pt x="340" y="211"/>
                  <a:pt x="287" y="110"/>
                  <a:pt x="242" y="25"/>
                </a:cubicBezTo>
                <a:lnTo>
                  <a:pt x="242" y="25"/>
                </a:lnTo>
                <a:lnTo>
                  <a:pt x="242" y="25"/>
                </a:lnTo>
                <a:cubicBezTo>
                  <a:pt x="233" y="9"/>
                  <a:pt x="217" y="0"/>
                  <a:pt x="199" y="0"/>
                </a:cubicBezTo>
                <a:close/>
                <a:moveTo>
                  <a:pt x="199" y="17"/>
                </a:moveTo>
                <a:cubicBezTo>
                  <a:pt x="210" y="17"/>
                  <a:pt x="221" y="24"/>
                  <a:pt x="226" y="34"/>
                </a:cubicBezTo>
                <a:cubicBezTo>
                  <a:pt x="276" y="129"/>
                  <a:pt x="326" y="223"/>
                  <a:pt x="376" y="318"/>
                </a:cubicBezTo>
                <a:cubicBezTo>
                  <a:pt x="383" y="332"/>
                  <a:pt x="380" y="340"/>
                  <a:pt x="376" y="348"/>
                </a:cubicBezTo>
                <a:cubicBezTo>
                  <a:pt x="370" y="356"/>
                  <a:pt x="360" y="363"/>
                  <a:pt x="350" y="363"/>
                </a:cubicBezTo>
                <a:lnTo>
                  <a:pt x="49" y="363"/>
                </a:lnTo>
                <a:cubicBezTo>
                  <a:pt x="35" y="362"/>
                  <a:pt x="28" y="353"/>
                  <a:pt x="23" y="346"/>
                </a:cubicBezTo>
                <a:cubicBezTo>
                  <a:pt x="19" y="340"/>
                  <a:pt x="19" y="327"/>
                  <a:pt x="23" y="318"/>
                </a:cubicBezTo>
                <a:lnTo>
                  <a:pt x="174" y="33"/>
                </a:lnTo>
                <a:cubicBezTo>
                  <a:pt x="179" y="23"/>
                  <a:pt x="189" y="17"/>
                  <a:pt x="199" y="17"/>
                </a:cubicBezTo>
                <a:close/>
                <a:moveTo>
                  <a:pt x="183" y="81"/>
                </a:moveTo>
                <a:cubicBezTo>
                  <a:pt x="176" y="81"/>
                  <a:pt x="170" y="84"/>
                  <a:pt x="167" y="88"/>
                </a:cubicBezTo>
                <a:cubicBezTo>
                  <a:pt x="164" y="93"/>
                  <a:pt x="163" y="95"/>
                  <a:pt x="163" y="103"/>
                </a:cubicBezTo>
                <a:lnTo>
                  <a:pt x="170" y="228"/>
                </a:lnTo>
                <a:cubicBezTo>
                  <a:pt x="170" y="234"/>
                  <a:pt x="173" y="240"/>
                  <a:pt x="177" y="243"/>
                </a:cubicBezTo>
                <a:cubicBezTo>
                  <a:pt x="181" y="247"/>
                  <a:pt x="186" y="247"/>
                  <a:pt x="191" y="247"/>
                </a:cubicBezTo>
                <a:lnTo>
                  <a:pt x="208" y="247"/>
                </a:lnTo>
                <a:cubicBezTo>
                  <a:pt x="212" y="247"/>
                  <a:pt x="218" y="247"/>
                  <a:pt x="222" y="243"/>
                </a:cubicBezTo>
                <a:cubicBezTo>
                  <a:pt x="226" y="239"/>
                  <a:pt x="228" y="236"/>
                  <a:pt x="229" y="228"/>
                </a:cubicBezTo>
                <a:lnTo>
                  <a:pt x="236" y="107"/>
                </a:lnTo>
                <a:lnTo>
                  <a:pt x="236" y="100"/>
                </a:lnTo>
                <a:cubicBezTo>
                  <a:pt x="236" y="97"/>
                  <a:pt x="236" y="92"/>
                  <a:pt x="232" y="88"/>
                </a:cubicBezTo>
                <a:cubicBezTo>
                  <a:pt x="229" y="84"/>
                  <a:pt x="223" y="81"/>
                  <a:pt x="216" y="81"/>
                </a:cubicBezTo>
                <a:lnTo>
                  <a:pt x="183" y="81"/>
                </a:lnTo>
                <a:close/>
                <a:moveTo>
                  <a:pt x="218" y="102"/>
                </a:moveTo>
                <a:cubicBezTo>
                  <a:pt x="216" y="144"/>
                  <a:pt x="214" y="185"/>
                  <a:pt x="211" y="227"/>
                </a:cubicBezTo>
                <a:cubicBezTo>
                  <a:pt x="211" y="230"/>
                  <a:pt x="211" y="230"/>
                  <a:pt x="208" y="230"/>
                </a:cubicBezTo>
                <a:lnTo>
                  <a:pt x="191" y="230"/>
                </a:lnTo>
                <a:cubicBezTo>
                  <a:pt x="187" y="230"/>
                  <a:pt x="188" y="229"/>
                  <a:pt x="187" y="227"/>
                </a:cubicBezTo>
                <a:cubicBezTo>
                  <a:pt x="187" y="227"/>
                  <a:pt x="181" y="103"/>
                  <a:pt x="181" y="102"/>
                </a:cubicBezTo>
                <a:cubicBezTo>
                  <a:pt x="181" y="100"/>
                  <a:pt x="181" y="99"/>
                  <a:pt x="183" y="99"/>
                </a:cubicBezTo>
                <a:lnTo>
                  <a:pt x="216" y="99"/>
                </a:lnTo>
                <a:cubicBezTo>
                  <a:pt x="219" y="99"/>
                  <a:pt x="218" y="100"/>
                  <a:pt x="218" y="102"/>
                </a:cubicBezTo>
                <a:close/>
                <a:moveTo>
                  <a:pt x="200" y="257"/>
                </a:moveTo>
                <a:cubicBezTo>
                  <a:pt x="177" y="257"/>
                  <a:pt x="160" y="276"/>
                  <a:pt x="160" y="298"/>
                </a:cubicBezTo>
                <a:cubicBezTo>
                  <a:pt x="160" y="320"/>
                  <a:pt x="178" y="338"/>
                  <a:pt x="200" y="338"/>
                </a:cubicBezTo>
                <a:cubicBezTo>
                  <a:pt x="221" y="338"/>
                  <a:pt x="240" y="320"/>
                  <a:pt x="240" y="298"/>
                </a:cubicBezTo>
                <a:cubicBezTo>
                  <a:pt x="240" y="276"/>
                  <a:pt x="222" y="257"/>
                  <a:pt x="200" y="257"/>
                </a:cubicBezTo>
                <a:close/>
                <a:moveTo>
                  <a:pt x="200" y="275"/>
                </a:moveTo>
                <a:cubicBezTo>
                  <a:pt x="212" y="275"/>
                  <a:pt x="222" y="285"/>
                  <a:pt x="222" y="298"/>
                </a:cubicBezTo>
                <a:cubicBezTo>
                  <a:pt x="222" y="309"/>
                  <a:pt x="211" y="320"/>
                  <a:pt x="200" y="320"/>
                </a:cubicBezTo>
                <a:cubicBezTo>
                  <a:pt x="187" y="320"/>
                  <a:pt x="178" y="311"/>
                  <a:pt x="178" y="298"/>
                </a:cubicBezTo>
                <a:cubicBezTo>
                  <a:pt x="178" y="285"/>
                  <a:pt x="187" y="275"/>
                  <a:pt x="200" y="275"/>
                </a:cubicBez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7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sp>
        <p:nvSpPr>
          <p:cNvPr id="17" name="Synchronize"/>
          <p:cNvSpPr>
            <a:spLocks noChangeAspect="1" noEditPoints="1"/>
          </p:cNvSpPr>
          <p:nvPr/>
        </p:nvSpPr>
        <p:spPr bwMode="auto">
          <a:xfrm>
            <a:off x="7055261" y="1976224"/>
            <a:ext cx="406539" cy="406486"/>
          </a:xfrm>
          <a:custGeom>
            <a:avLst/>
            <a:gdLst>
              <a:gd name="T0" fmla="*/ 42 w 395"/>
              <a:gd name="T1" fmla="*/ 0 h 393"/>
              <a:gd name="T2" fmla="*/ 36 w 395"/>
              <a:gd name="T3" fmla="*/ 15 h 393"/>
              <a:gd name="T4" fmla="*/ 69 w 395"/>
              <a:gd name="T5" fmla="*/ 47 h 393"/>
              <a:gd name="T6" fmla="*/ 0 w 395"/>
              <a:gd name="T7" fmla="*/ 196 h 393"/>
              <a:gd name="T8" fmla="*/ 165 w 395"/>
              <a:gd name="T9" fmla="*/ 389 h 393"/>
              <a:gd name="T10" fmla="*/ 175 w 395"/>
              <a:gd name="T11" fmla="*/ 380 h 393"/>
              <a:gd name="T12" fmla="*/ 175 w 395"/>
              <a:gd name="T13" fmla="*/ 302 h 393"/>
              <a:gd name="T14" fmla="*/ 168 w 395"/>
              <a:gd name="T15" fmla="*/ 294 h 393"/>
              <a:gd name="T16" fmla="*/ 94 w 395"/>
              <a:gd name="T17" fmla="*/ 196 h 393"/>
              <a:gd name="T18" fmla="*/ 135 w 395"/>
              <a:gd name="T19" fmla="*/ 114 h 393"/>
              <a:gd name="T20" fmla="*/ 188 w 395"/>
              <a:gd name="T21" fmla="*/ 167 h 393"/>
              <a:gd name="T22" fmla="*/ 203 w 395"/>
              <a:gd name="T23" fmla="*/ 161 h 393"/>
              <a:gd name="T24" fmla="*/ 203 w 395"/>
              <a:gd name="T25" fmla="*/ 9 h 393"/>
              <a:gd name="T26" fmla="*/ 194 w 395"/>
              <a:gd name="T27" fmla="*/ 0 h 393"/>
              <a:gd name="T28" fmla="*/ 42 w 395"/>
              <a:gd name="T29" fmla="*/ 0 h 393"/>
              <a:gd name="T30" fmla="*/ 221 w 395"/>
              <a:gd name="T31" fmla="*/ 12 h 393"/>
              <a:gd name="T32" fmla="*/ 221 w 395"/>
              <a:gd name="T33" fmla="*/ 90 h 393"/>
              <a:gd name="T34" fmla="*/ 227 w 395"/>
              <a:gd name="T35" fmla="*/ 99 h 393"/>
              <a:gd name="T36" fmla="*/ 302 w 395"/>
              <a:gd name="T37" fmla="*/ 197 h 393"/>
              <a:gd name="T38" fmla="*/ 260 w 395"/>
              <a:gd name="T39" fmla="*/ 279 h 393"/>
              <a:gd name="T40" fmla="*/ 207 w 395"/>
              <a:gd name="T41" fmla="*/ 226 h 393"/>
              <a:gd name="T42" fmla="*/ 192 w 395"/>
              <a:gd name="T43" fmla="*/ 232 h 393"/>
              <a:gd name="T44" fmla="*/ 192 w 395"/>
              <a:gd name="T45" fmla="*/ 384 h 393"/>
              <a:gd name="T46" fmla="*/ 201 w 395"/>
              <a:gd name="T47" fmla="*/ 393 h 393"/>
              <a:gd name="T48" fmla="*/ 353 w 395"/>
              <a:gd name="T49" fmla="*/ 393 h 393"/>
              <a:gd name="T50" fmla="*/ 359 w 395"/>
              <a:gd name="T51" fmla="*/ 378 h 393"/>
              <a:gd name="T52" fmla="*/ 327 w 395"/>
              <a:gd name="T53" fmla="*/ 345 h 393"/>
              <a:gd name="T54" fmla="*/ 395 w 395"/>
              <a:gd name="T55" fmla="*/ 197 h 393"/>
              <a:gd name="T56" fmla="*/ 231 w 395"/>
              <a:gd name="T57" fmla="*/ 4 h 393"/>
              <a:gd name="T58" fmla="*/ 221 w 395"/>
              <a:gd name="T59" fmla="*/ 12 h 393"/>
              <a:gd name="T60" fmla="*/ 64 w 395"/>
              <a:gd name="T61" fmla="*/ 17 h 393"/>
              <a:gd name="T62" fmla="*/ 186 w 395"/>
              <a:gd name="T63" fmla="*/ 17 h 393"/>
              <a:gd name="T64" fmla="*/ 186 w 395"/>
              <a:gd name="T65" fmla="*/ 139 h 393"/>
              <a:gd name="T66" fmla="*/ 142 w 395"/>
              <a:gd name="T67" fmla="*/ 96 h 393"/>
              <a:gd name="T68" fmla="*/ 131 w 395"/>
              <a:gd name="T69" fmla="*/ 95 h 393"/>
              <a:gd name="T70" fmla="*/ 76 w 395"/>
              <a:gd name="T71" fmla="*/ 196 h 393"/>
              <a:gd name="T72" fmla="*/ 157 w 395"/>
              <a:gd name="T73" fmla="*/ 309 h 393"/>
              <a:gd name="T74" fmla="*/ 157 w 395"/>
              <a:gd name="T75" fmla="*/ 369 h 393"/>
              <a:gd name="T76" fmla="*/ 18 w 395"/>
              <a:gd name="T77" fmla="*/ 196 h 393"/>
              <a:gd name="T78" fmla="*/ 87 w 395"/>
              <a:gd name="T79" fmla="*/ 55 h 393"/>
              <a:gd name="T80" fmla="*/ 88 w 395"/>
              <a:gd name="T81" fmla="*/ 42 h 393"/>
              <a:gd name="T82" fmla="*/ 64 w 395"/>
              <a:gd name="T83" fmla="*/ 17 h 393"/>
              <a:gd name="T84" fmla="*/ 238 w 395"/>
              <a:gd name="T85" fmla="*/ 23 h 393"/>
              <a:gd name="T86" fmla="*/ 378 w 395"/>
              <a:gd name="T87" fmla="*/ 197 h 393"/>
              <a:gd name="T88" fmla="*/ 308 w 395"/>
              <a:gd name="T89" fmla="*/ 337 h 393"/>
              <a:gd name="T90" fmla="*/ 308 w 395"/>
              <a:gd name="T91" fmla="*/ 351 h 393"/>
              <a:gd name="T92" fmla="*/ 332 w 395"/>
              <a:gd name="T93" fmla="*/ 375 h 393"/>
              <a:gd name="T94" fmla="*/ 210 w 395"/>
              <a:gd name="T95" fmla="*/ 375 h 393"/>
              <a:gd name="T96" fmla="*/ 210 w 395"/>
              <a:gd name="T97" fmla="*/ 253 h 393"/>
              <a:gd name="T98" fmla="*/ 253 w 395"/>
              <a:gd name="T99" fmla="*/ 296 h 393"/>
              <a:gd name="T100" fmla="*/ 264 w 395"/>
              <a:gd name="T101" fmla="*/ 297 h 393"/>
              <a:gd name="T102" fmla="*/ 319 w 395"/>
              <a:gd name="T103" fmla="*/ 197 h 393"/>
              <a:gd name="T104" fmla="*/ 238 w 395"/>
              <a:gd name="T105" fmla="*/ 84 h 393"/>
              <a:gd name="T106" fmla="*/ 238 w 395"/>
              <a:gd name="T107" fmla="*/ 2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95" h="393">
                <a:moveTo>
                  <a:pt x="42" y="0"/>
                </a:moveTo>
                <a:cubicBezTo>
                  <a:pt x="34" y="1"/>
                  <a:pt x="31" y="10"/>
                  <a:pt x="36" y="15"/>
                </a:cubicBezTo>
                <a:lnTo>
                  <a:pt x="69" y="47"/>
                </a:lnTo>
                <a:cubicBezTo>
                  <a:pt x="27" y="83"/>
                  <a:pt x="0" y="136"/>
                  <a:pt x="0" y="196"/>
                </a:cubicBezTo>
                <a:cubicBezTo>
                  <a:pt x="0" y="293"/>
                  <a:pt x="71" y="374"/>
                  <a:pt x="165" y="389"/>
                </a:cubicBezTo>
                <a:cubicBezTo>
                  <a:pt x="170" y="389"/>
                  <a:pt x="175" y="385"/>
                  <a:pt x="175" y="380"/>
                </a:cubicBezTo>
                <a:lnTo>
                  <a:pt x="175" y="302"/>
                </a:lnTo>
                <a:cubicBezTo>
                  <a:pt x="175" y="298"/>
                  <a:pt x="172" y="295"/>
                  <a:pt x="168" y="294"/>
                </a:cubicBezTo>
                <a:cubicBezTo>
                  <a:pt x="125" y="282"/>
                  <a:pt x="94" y="243"/>
                  <a:pt x="94" y="196"/>
                </a:cubicBezTo>
                <a:cubicBezTo>
                  <a:pt x="94" y="162"/>
                  <a:pt x="110" y="132"/>
                  <a:pt x="135" y="114"/>
                </a:cubicBezTo>
                <a:lnTo>
                  <a:pt x="188" y="167"/>
                </a:lnTo>
                <a:cubicBezTo>
                  <a:pt x="194" y="172"/>
                  <a:pt x="203" y="168"/>
                  <a:pt x="203" y="161"/>
                </a:cubicBezTo>
                <a:lnTo>
                  <a:pt x="203" y="9"/>
                </a:lnTo>
                <a:cubicBezTo>
                  <a:pt x="203" y="4"/>
                  <a:pt x="199" y="0"/>
                  <a:pt x="194" y="0"/>
                </a:cubicBezTo>
                <a:lnTo>
                  <a:pt x="42" y="0"/>
                </a:lnTo>
                <a:close/>
                <a:moveTo>
                  <a:pt x="221" y="12"/>
                </a:moveTo>
                <a:lnTo>
                  <a:pt x="221" y="90"/>
                </a:lnTo>
                <a:cubicBezTo>
                  <a:pt x="221" y="94"/>
                  <a:pt x="224" y="98"/>
                  <a:pt x="227" y="99"/>
                </a:cubicBezTo>
                <a:cubicBezTo>
                  <a:pt x="270" y="110"/>
                  <a:pt x="302" y="150"/>
                  <a:pt x="302" y="197"/>
                </a:cubicBezTo>
                <a:cubicBezTo>
                  <a:pt x="302" y="230"/>
                  <a:pt x="285" y="260"/>
                  <a:pt x="260" y="279"/>
                </a:cubicBezTo>
                <a:lnTo>
                  <a:pt x="207" y="226"/>
                </a:lnTo>
                <a:cubicBezTo>
                  <a:pt x="202" y="220"/>
                  <a:pt x="192" y="224"/>
                  <a:pt x="192" y="232"/>
                </a:cubicBezTo>
                <a:lnTo>
                  <a:pt x="192" y="384"/>
                </a:lnTo>
                <a:cubicBezTo>
                  <a:pt x="193" y="389"/>
                  <a:pt x="196" y="393"/>
                  <a:pt x="201" y="393"/>
                </a:cubicBezTo>
                <a:lnTo>
                  <a:pt x="353" y="393"/>
                </a:lnTo>
                <a:cubicBezTo>
                  <a:pt x="361" y="392"/>
                  <a:pt x="364" y="383"/>
                  <a:pt x="359" y="378"/>
                </a:cubicBezTo>
                <a:lnTo>
                  <a:pt x="327" y="345"/>
                </a:lnTo>
                <a:cubicBezTo>
                  <a:pt x="369" y="309"/>
                  <a:pt x="395" y="256"/>
                  <a:pt x="395" y="197"/>
                </a:cubicBezTo>
                <a:cubicBezTo>
                  <a:pt x="395" y="99"/>
                  <a:pt x="324" y="19"/>
                  <a:pt x="231" y="4"/>
                </a:cubicBezTo>
                <a:cubicBezTo>
                  <a:pt x="225" y="3"/>
                  <a:pt x="221" y="7"/>
                  <a:pt x="221" y="12"/>
                </a:cubicBezTo>
                <a:close/>
                <a:moveTo>
                  <a:pt x="64" y="17"/>
                </a:moveTo>
                <a:lnTo>
                  <a:pt x="186" y="17"/>
                </a:lnTo>
                <a:lnTo>
                  <a:pt x="186" y="139"/>
                </a:lnTo>
                <a:lnTo>
                  <a:pt x="142" y="96"/>
                </a:lnTo>
                <a:cubicBezTo>
                  <a:pt x="139" y="93"/>
                  <a:pt x="135" y="93"/>
                  <a:pt x="131" y="95"/>
                </a:cubicBezTo>
                <a:cubicBezTo>
                  <a:pt x="98" y="116"/>
                  <a:pt x="76" y="153"/>
                  <a:pt x="76" y="196"/>
                </a:cubicBezTo>
                <a:cubicBezTo>
                  <a:pt x="76" y="248"/>
                  <a:pt x="110" y="293"/>
                  <a:pt x="157" y="309"/>
                </a:cubicBezTo>
                <a:lnTo>
                  <a:pt x="157" y="369"/>
                </a:lnTo>
                <a:cubicBezTo>
                  <a:pt x="77" y="352"/>
                  <a:pt x="18" y="281"/>
                  <a:pt x="18" y="196"/>
                </a:cubicBezTo>
                <a:cubicBezTo>
                  <a:pt x="18" y="138"/>
                  <a:pt x="45" y="88"/>
                  <a:pt x="87" y="55"/>
                </a:cubicBezTo>
                <a:cubicBezTo>
                  <a:pt x="91" y="51"/>
                  <a:pt x="92" y="45"/>
                  <a:pt x="88" y="42"/>
                </a:cubicBezTo>
                <a:lnTo>
                  <a:pt x="64" y="17"/>
                </a:lnTo>
                <a:close/>
                <a:moveTo>
                  <a:pt x="238" y="23"/>
                </a:moveTo>
                <a:cubicBezTo>
                  <a:pt x="318" y="41"/>
                  <a:pt x="378" y="112"/>
                  <a:pt x="378" y="197"/>
                </a:cubicBezTo>
                <a:cubicBezTo>
                  <a:pt x="378" y="254"/>
                  <a:pt x="350" y="305"/>
                  <a:pt x="308" y="337"/>
                </a:cubicBezTo>
                <a:cubicBezTo>
                  <a:pt x="304" y="341"/>
                  <a:pt x="304" y="347"/>
                  <a:pt x="308" y="351"/>
                </a:cubicBezTo>
                <a:lnTo>
                  <a:pt x="332" y="375"/>
                </a:lnTo>
                <a:lnTo>
                  <a:pt x="210" y="375"/>
                </a:lnTo>
                <a:lnTo>
                  <a:pt x="210" y="253"/>
                </a:lnTo>
                <a:lnTo>
                  <a:pt x="253" y="296"/>
                </a:lnTo>
                <a:cubicBezTo>
                  <a:pt x="256" y="299"/>
                  <a:pt x="261" y="300"/>
                  <a:pt x="264" y="297"/>
                </a:cubicBezTo>
                <a:cubicBezTo>
                  <a:pt x="297" y="276"/>
                  <a:pt x="319" y="239"/>
                  <a:pt x="319" y="197"/>
                </a:cubicBezTo>
                <a:cubicBezTo>
                  <a:pt x="319" y="144"/>
                  <a:pt x="286" y="100"/>
                  <a:pt x="238" y="84"/>
                </a:cubicBezTo>
                <a:lnTo>
                  <a:pt x="238" y="23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  <p:grpSp>
        <p:nvGrpSpPr>
          <p:cNvPr id="18" name="组合 35"/>
          <p:cNvGrpSpPr/>
          <p:nvPr/>
        </p:nvGrpSpPr>
        <p:grpSpPr>
          <a:xfrm>
            <a:off x="1719127" y="2000867"/>
            <a:ext cx="398268" cy="357198"/>
            <a:chOff x="1233488" y="3844926"/>
            <a:chExt cx="739775" cy="663575"/>
          </a:xfrm>
          <a:solidFill>
            <a:schemeClr val="bg1"/>
          </a:solidFill>
        </p:grpSpPr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1233488" y="4456113"/>
              <a:ext cx="52388" cy="52388"/>
            </a:xfrm>
            <a:custGeom>
              <a:avLst/>
              <a:gdLst>
                <a:gd name="T0" fmla="*/ 10 w 14"/>
                <a:gd name="T1" fmla="*/ 6 h 14"/>
                <a:gd name="T2" fmla="*/ 8 w 14"/>
                <a:gd name="T3" fmla="*/ 6 h 14"/>
                <a:gd name="T4" fmla="*/ 8 w 14"/>
                <a:gd name="T5" fmla="*/ 5 h 14"/>
                <a:gd name="T6" fmla="*/ 4 w 14"/>
                <a:gd name="T7" fmla="*/ 0 h 14"/>
                <a:gd name="T8" fmla="*/ 0 w 14"/>
                <a:gd name="T9" fmla="*/ 5 h 14"/>
                <a:gd name="T10" fmla="*/ 0 w 14"/>
                <a:gd name="T11" fmla="*/ 10 h 14"/>
                <a:gd name="T12" fmla="*/ 4 w 14"/>
                <a:gd name="T13" fmla="*/ 14 h 14"/>
                <a:gd name="T14" fmla="*/ 10 w 14"/>
                <a:gd name="T15" fmla="*/ 14 h 14"/>
                <a:gd name="T16" fmla="*/ 14 w 14"/>
                <a:gd name="T17" fmla="*/ 10 h 14"/>
                <a:gd name="T18" fmla="*/ 10 w 14"/>
                <a:gd name="T1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8"/>
                    <a:pt x="12" y="6"/>
                    <a:pt x="1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1233488" y="4351338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4 h 18"/>
                <a:gd name="T6" fmla="*/ 4 w 8"/>
                <a:gd name="T7" fmla="*/ 0 h 18"/>
                <a:gd name="T8" fmla="*/ 0 w 8"/>
                <a:gd name="T9" fmla="*/ 4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1233488" y="4241801"/>
              <a:ext cx="30163" cy="68263"/>
            </a:xfrm>
            <a:custGeom>
              <a:avLst/>
              <a:gdLst>
                <a:gd name="T0" fmla="*/ 4 w 8"/>
                <a:gd name="T1" fmla="*/ 18 h 18"/>
                <a:gd name="T2" fmla="*/ 8 w 8"/>
                <a:gd name="T3" fmla="*/ 14 h 18"/>
                <a:gd name="T4" fmla="*/ 8 w 8"/>
                <a:gd name="T5" fmla="*/ 5 h 18"/>
                <a:gd name="T6" fmla="*/ 4 w 8"/>
                <a:gd name="T7" fmla="*/ 0 h 18"/>
                <a:gd name="T8" fmla="*/ 0 w 8"/>
                <a:gd name="T9" fmla="*/ 5 h 18"/>
                <a:gd name="T10" fmla="*/ 0 w 8"/>
                <a:gd name="T11" fmla="*/ 14 h 18"/>
                <a:gd name="T12" fmla="*/ 4 w 8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8">
                  <a:moveTo>
                    <a:pt x="4" y="18"/>
                  </a:moveTo>
                  <a:cubicBezTo>
                    <a:pt x="7" y="18"/>
                    <a:pt x="8" y="16"/>
                    <a:pt x="8" y="1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1233488" y="4152901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4 w 14"/>
                <a:gd name="T3" fmla="*/ 0 h 14"/>
                <a:gd name="T4" fmla="*/ 0 w 14"/>
                <a:gd name="T5" fmla="*/ 4 h 14"/>
                <a:gd name="T6" fmla="*/ 0 w 14"/>
                <a:gd name="T7" fmla="*/ 10 h 14"/>
                <a:gd name="T8" fmla="*/ 4 w 14"/>
                <a:gd name="T9" fmla="*/ 14 h 14"/>
                <a:gd name="T10" fmla="*/ 8 w 14"/>
                <a:gd name="T11" fmla="*/ 10 h 14"/>
                <a:gd name="T12" fmla="*/ 8 w 14"/>
                <a:gd name="T13" fmla="*/ 8 h 14"/>
                <a:gd name="T14" fmla="*/ 10 w 14"/>
                <a:gd name="T15" fmla="*/ 8 h 14"/>
                <a:gd name="T16" fmla="*/ 14 w 14"/>
                <a:gd name="T17" fmla="*/ 4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7" y="14"/>
                    <a:pt x="8" y="12"/>
                    <a:pt x="8" y="10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1676400" y="4456113"/>
              <a:ext cx="52388" cy="52388"/>
            </a:xfrm>
            <a:custGeom>
              <a:avLst/>
              <a:gdLst>
                <a:gd name="T0" fmla="*/ 10 w 14"/>
                <a:gd name="T1" fmla="*/ 0 h 14"/>
                <a:gd name="T2" fmla="*/ 5 w 14"/>
                <a:gd name="T3" fmla="*/ 5 h 14"/>
                <a:gd name="T4" fmla="*/ 5 w 14"/>
                <a:gd name="T5" fmla="*/ 6 h 14"/>
                <a:gd name="T6" fmla="*/ 4 w 14"/>
                <a:gd name="T7" fmla="*/ 6 h 14"/>
                <a:gd name="T8" fmla="*/ 0 w 14"/>
                <a:gd name="T9" fmla="*/ 10 h 14"/>
                <a:gd name="T10" fmla="*/ 4 w 14"/>
                <a:gd name="T11" fmla="*/ 14 h 14"/>
                <a:gd name="T12" fmla="*/ 10 w 14"/>
                <a:gd name="T13" fmla="*/ 14 h 14"/>
                <a:gd name="T14" fmla="*/ 14 w 14"/>
                <a:gd name="T15" fmla="*/ 10 h 14"/>
                <a:gd name="T16" fmla="*/ 14 w 14"/>
                <a:gd name="T17" fmla="*/ 5 h 14"/>
                <a:gd name="T18" fmla="*/ 10 w 14"/>
                <a:gd name="T1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10" y="0"/>
                  </a:moveTo>
                  <a:cubicBezTo>
                    <a:pt x="7" y="0"/>
                    <a:pt x="5" y="2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8"/>
                    <a:pt x="0" y="10"/>
                  </a:cubicBezTo>
                  <a:cubicBezTo>
                    <a:pt x="0" y="12"/>
                    <a:pt x="2" y="14"/>
                    <a:pt x="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4"/>
                    <a:pt x="14" y="12"/>
                    <a:pt x="14" y="10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2"/>
                    <a:pt x="12" y="0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1447800" y="4479926"/>
              <a:ext cx="66675" cy="28575"/>
            </a:xfrm>
            <a:custGeom>
              <a:avLst/>
              <a:gdLst>
                <a:gd name="T0" fmla="*/ 14 w 18"/>
                <a:gd name="T1" fmla="*/ 0 h 8"/>
                <a:gd name="T2" fmla="*/ 4 w 18"/>
                <a:gd name="T3" fmla="*/ 0 h 8"/>
                <a:gd name="T4" fmla="*/ 0 w 18"/>
                <a:gd name="T5" fmla="*/ 4 h 8"/>
                <a:gd name="T6" fmla="*/ 4 w 18"/>
                <a:gd name="T7" fmla="*/ 8 h 8"/>
                <a:gd name="T8" fmla="*/ 14 w 18"/>
                <a:gd name="T9" fmla="*/ 8 h 8"/>
                <a:gd name="T10" fmla="*/ 18 w 18"/>
                <a:gd name="T11" fmla="*/ 4 h 8"/>
                <a:gd name="T12" fmla="*/ 14 w 18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6" y="8"/>
                    <a:pt x="18" y="6"/>
                    <a:pt x="18" y="4"/>
                  </a:cubicBezTo>
                  <a:cubicBezTo>
                    <a:pt x="18" y="2"/>
                    <a:pt x="16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1331913" y="4479926"/>
              <a:ext cx="69850" cy="28575"/>
            </a:xfrm>
            <a:custGeom>
              <a:avLst/>
              <a:gdLst>
                <a:gd name="T0" fmla="*/ 14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4 w 19"/>
                <a:gd name="T9" fmla="*/ 8 h 8"/>
                <a:gd name="T10" fmla="*/ 19 w 19"/>
                <a:gd name="T11" fmla="*/ 4 h 8"/>
                <a:gd name="T12" fmla="*/ 14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1560513" y="4479926"/>
              <a:ext cx="71438" cy="28575"/>
            </a:xfrm>
            <a:custGeom>
              <a:avLst/>
              <a:gdLst>
                <a:gd name="T0" fmla="*/ 15 w 19"/>
                <a:gd name="T1" fmla="*/ 0 h 8"/>
                <a:gd name="T2" fmla="*/ 4 w 19"/>
                <a:gd name="T3" fmla="*/ 0 h 8"/>
                <a:gd name="T4" fmla="*/ 0 w 19"/>
                <a:gd name="T5" fmla="*/ 4 h 8"/>
                <a:gd name="T6" fmla="*/ 4 w 19"/>
                <a:gd name="T7" fmla="*/ 8 h 8"/>
                <a:gd name="T8" fmla="*/ 15 w 19"/>
                <a:gd name="T9" fmla="*/ 8 h 8"/>
                <a:gd name="T10" fmla="*/ 19 w 19"/>
                <a:gd name="T11" fmla="*/ 4 h 8"/>
                <a:gd name="T12" fmla="*/ 15 w 19"/>
                <a:gd name="T1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8">
                  <a:moveTo>
                    <a:pt x="1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7" y="8"/>
                    <a:pt x="19" y="6"/>
                    <a:pt x="19" y="4"/>
                  </a:cubicBezTo>
                  <a:cubicBezTo>
                    <a:pt x="19" y="2"/>
                    <a:pt x="17" y="0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/>
          </p:nvSpPr>
          <p:spPr bwMode="auto">
            <a:xfrm>
              <a:off x="1331913" y="3844926"/>
              <a:ext cx="641350" cy="574675"/>
            </a:xfrm>
            <a:custGeom>
              <a:avLst/>
              <a:gdLst>
                <a:gd name="T0" fmla="*/ 164 w 171"/>
                <a:gd name="T1" fmla="*/ 0 h 153"/>
                <a:gd name="T2" fmla="*/ 15 w 171"/>
                <a:gd name="T3" fmla="*/ 0 h 153"/>
                <a:gd name="T4" fmla="*/ 8 w 171"/>
                <a:gd name="T5" fmla="*/ 7 h 153"/>
                <a:gd name="T6" fmla="*/ 8 w 171"/>
                <a:gd name="T7" fmla="*/ 82 h 153"/>
                <a:gd name="T8" fmla="*/ 4 w 171"/>
                <a:gd name="T9" fmla="*/ 82 h 153"/>
                <a:gd name="T10" fmla="*/ 0 w 171"/>
                <a:gd name="T11" fmla="*/ 86 h 153"/>
                <a:gd name="T12" fmla="*/ 4 w 171"/>
                <a:gd name="T13" fmla="*/ 90 h 153"/>
                <a:gd name="T14" fmla="*/ 8 w 171"/>
                <a:gd name="T15" fmla="*/ 90 h 153"/>
                <a:gd name="T16" fmla="*/ 8 w 171"/>
                <a:gd name="T17" fmla="*/ 131 h 153"/>
                <a:gd name="T18" fmla="*/ 15 w 171"/>
                <a:gd name="T19" fmla="*/ 138 h 153"/>
                <a:gd name="T20" fmla="*/ 98 w 171"/>
                <a:gd name="T21" fmla="*/ 138 h 153"/>
                <a:gd name="T22" fmla="*/ 97 w 171"/>
                <a:gd name="T23" fmla="*/ 139 h 153"/>
                <a:gd name="T24" fmla="*/ 97 w 171"/>
                <a:gd name="T25" fmla="*/ 149 h 153"/>
                <a:gd name="T26" fmla="*/ 102 w 171"/>
                <a:gd name="T27" fmla="*/ 153 h 153"/>
                <a:gd name="T28" fmla="*/ 106 w 171"/>
                <a:gd name="T29" fmla="*/ 149 h 153"/>
                <a:gd name="T30" fmla="*/ 106 w 171"/>
                <a:gd name="T31" fmla="*/ 139 h 153"/>
                <a:gd name="T32" fmla="*/ 105 w 171"/>
                <a:gd name="T33" fmla="*/ 138 h 153"/>
                <a:gd name="T34" fmla="*/ 164 w 171"/>
                <a:gd name="T35" fmla="*/ 138 h 153"/>
                <a:gd name="T36" fmla="*/ 171 w 171"/>
                <a:gd name="T37" fmla="*/ 131 h 153"/>
                <a:gd name="T38" fmla="*/ 171 w 171"/>
                <a:gd name="T39" fmla="*/ 7 h 153"/>
                <a:gd name="T40" fmla="*/ 164 w 171"/>
                <a:gd name="T41" fmla="*/ 0 h 153"/>
                <a:gd name="T42" fmla="*/ 157 w 171"/>
                <a:gd name="T43" fmla="*/ 124 h 153"/>
                <a:gd name="T44" fmla="*/ 22 w 171"/>
                <a:gd name="T45" fmla="*/ 124 h 153"/>
                <a:gd name="T46" fmla="*/ 22 w 171"/>
                <a:gd name="T47" fmla="*/ 14 h 153"/>
                <a:gd name="T48" fmla="*/ 157 w 171"/>
                <a:gd name="T49" fmla="*/ 14 h 153"/>
                <a:gd name="T50" fmla="*/ 157 w 171"/>
                <a:gd name="T51" fmla="*/ 124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1" h="153">
                  <a:moveTo>
                    <a:pt x="16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8" y="3"/>
                    <a:pt x="8" y="7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2" y="82"/>
                    <a:pt x="0" y="84"/>
                    <a:pt x="0" y="86"/>
                  </a:cubicBezTo>
                  <a:cubicBezTo>
                    <a:pt x="0" y="88"/>
                    <a:pt x="2" y="90"/>
                    <a:pt x="4" y="90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8" y="134"/>
                    <a:pt x="11" y="138"/>
                    <a:pt x="15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7" y="139"/>
                    <a:pt x="97" y="13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51"/>
                    <a:pt x="99" y="153"/>
                    <a:pt x="102" y="153"/>
                  </a:cubicBezTo>
                  <a:cubicBezTo>
                    <a:pt x="104" y="153"/>
                    <a:pt x="106" y="151"/>
                    <a:pt x="106" y="149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6" y="139"/>
                    <a:pt x="106" y="138"/>
                    <a:pt x="105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8" y="138"/>
                    <a:pt x="171" y="134"/>
                    <a:pt x="171" y="131"/>
                  </a:cubicBezTo>
                  <a:cubicBezTo>
                    <a:pt x="171" y="7"/>
                    <a:pt x="171" y="7"/>
                    <a:pt x="171" y="7"/>
                  </a:cubicBezTo>
                  <a:cubicBezTo>
                    <a:pt x="171" y="3"/>
                    <a:pt x="168" y="0"/>
                    <a:pt x="164" y="0"/>
                  </a:cubicBezTo>
                  <a:close/>
                  <a:moveTo>
                    <a:pt x="157" y="124"/>
                  </a:moveTo>
                  <a:cubicBezTo>
                    <a:pt x="22" y="124"/>
                    <a:pt x="22" y="124"/>
                    <a:pt x="22" y="12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157" y="14"/>
                    <a:pt x="157" y="14"/>
                    <a:pt x="157" y="14"/>
                  </a:cubicBezTo>
                  <a:lnTo>
                    <a:pt x="157" y="1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1484313" y="4035426"/>
              <a:ext cx="214313" cy="206375"/>
            </a:xfrm>
            <a:custGeom>
              <a:avLst/>
              <a:gdLst>
                <a:gd name="T0" fmla="*/ 3 w 57"/>
                <a:gd name="T1" fmla="*/ 55 h 55"/>
                <a:gd name="T2" fmla="*/ 38 w 57"/>
                <a:gd name="T3" fmla="*/ 50 h 55"/>
                <a:gd name="T4" fmla="*/ 40 w 57"/>
                <a:gd name="T5" fmla="*/ 48 h 55"/>
                <a:gd name="T6" fmla="*/ 39 w 57"/>
                <a:gd name="T7" fmla="*/ 45 h 55"/>
                <a:gd name="T8" fmla="*/ 30 w 57"/>
                <a:gd name="T9" fmla="*/ 34 h 55"/>
                <a:gd name="T10" fmla="*/ 54 w 57"/>
                <a:gd name="T11" fmla="*/ 11 h 55"/>
                <a:gd name="T12" fmla="*/ 54 w 57"/>
                <a:gd name="T13" fmla="*/ 2 h 55"/>
                <a:gd name="T14" fmla="*/ 49 w 57"/>
                <a:gd name="T15" fmla="*/ 0 h 55"/>
                <a:gd name="T16" fmla="*/ 46 w 57"/>
                <a:gd name="T17" fmla="*/ 2 h 55"/>
                <a:gd name="T18" fmla="*/ 21 w 57"/>
                <a:gd name="T19" fmla="*/ 26 h 55"/>
                <a:gd name="T20" fmla="*/ 11 w 57"/>
                <a:gd name="T21" fmla="*/ 15 h 55"/>
                <a:gd name="T22" fmla="*/ 9 w 57"/>
                <a:gd name="T23" fmla="*/ 14 h 55"/>
                <a:gd name="T24" fmla="*/ 8 w 57"/>
                <a:gd name="T25" fmla="*/ 15 h 55"/>
                <a:gd name="T26" fmla="*/ 6 w 57"/>
                <a:gd name="T27" fmla="*/ 17 h 55"/>
                <a:gd name="T28" fmla="*/ 0 w 57"/>
                <a:gd name="T29" fmla="*/ 51 h 55"/>
                <a:gd name="T30" fmla="*/ 1 w 57"/>
                <a:gd name="T31" fmla="*/ 54 h 55"/>
                <a:gd name="T32" fmla="*/ 3 w 57"/>
                <a:gd name="T33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7" h="55">
                  <a:moveTo>
                    <a:pt x="3" y="55"/>
                  </a:moveTo>
                  <a:cubicBezTo>
                    <a:pt x="38" y="50"/>
                    <a:pt x="38" y="50"/>
                    <a:pt x="38" y="50"/>
                  </a:cubicBezTo>
                  <a:cubicBezTo>
                    <a:pt x="39" y="50"/>
                    <a:pt x="40" y="49"/>
                    <a:pt x="40" y="48"/>
                  </a:cubicBezTo>
                  <a:cubicBezTo>
                    <a:pt x="41" y="47"/>
                    <a:pt x="40" y="45"/>
                    <a:pt x="39" y="45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7" y="8"/>
                    <a:pt x="57" y="4"/>
                    <a:pt x="54" y="2"/>
                  </a:cubicBezTo>
                  <a:cubicBezTo>
                    <a:pt x="53" y="1"/>
                    <a:pt x="51" y="0"/>
                    <a:pt x="49" y="0"/>
                  </a:cubicBezTo>
                  <a:cubicBezTo>
                    <a:pt x="48" y="0"/>
                    <a:pt x="47" y="1"/>
                    <a:pt x="46" y="2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0" y="14"/>
                    <a:pt x="9" y="14"/>
                  </a:cubicBezTo>
                  <a:cubicBezTo>
                    <a:pt x="9" y="14"/>
                    <a:pt x="8" y="15"/>
                    <a:pt x="8" y="15"/>
                  </a:cubicBezTo>
                  <a:cubicBezTo>
                    <a:pt x="7" y="15"/>
                    <a:pt x="6" y="16"/>
                    <a:pt x="6" y="17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1" y="54"/>
                  </a:cubicBezTo>
                  <a:cubicBezTo>
                    <a:pt x="2" y="54"/>
                    <a:pt x="3" y="55"/>
                    <a:pt x="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9" name="Freeform 17"/>
          <p:cNvSpPr>
            <a:spLocks noEditPoints="1"/>
          </p:cNvSpPr>
          <p:nvPr/>
        </p:nvSpPr>
        <p:spPr bwMode="auto">
          <a:xfrm>
            <a:off x="3453646" y="1934281"/>
            <a:ext cx="456790" cy="456731"/>
          </a:xfrm>
          <a:custGeom>
            <a:avLst/>
            <a:gdLst>
              <a:gd name="T0" fmla="*/ 169 w 197"/>
              <a:gd name="T1" fmla="*/ 83 h 197"/>
              <a:gd name="T2" fmla="*/ 180 w 197"/>
              <a:gd name="T3" fmla="*/ 64 h 197"/>
              <a:gd name="T4" fmla="*/ 169 w 197"/>
              <a:gd name="T5" fmla="*/ 45 h 197"/>
              <a:gd name="T6" fmla="*/ 147 w 197"/>
              <a:gd name="T7" fmla="*/ 45 h 197"/>
              <a:gd name="T8" fmla="*/ 148 w 197"/>
              <a:gd name="T9" fmla="*/ 13 h 197"/>
              <a:gd name="T10" fmla="*/ 121 w 197"/>
              <a:gd name="T11" fmla="*/ 30 h 197"/>
              <a:gd name="T12" fmla="*/ 109 w 197"/>
              <a:gd name="T13" fmla="*/ 11 h 197"/>
              <a:gd name="T14" fmla="*/ 88 w 197"/>
              <a:gd name="T15" fmla="*/ 11 h 197"/>
              <a:gd name="T16" fmla="*/ 76 w 197"/>
              <a:gd name="T17" fmla="*/ 30 h 197"/>
              <a:gd name="T18" fmla="*/ 49 w 197"/>
              <a:gd name="T19" fmla="*/ 13 h 197"/>
              <a:gd name="T20" fmla="*/ 50 w 197"/>
              <a:gd name="T21" fmla="*/ 45 h 197"/>
              <a:gd name="T22" fmla="*/ 27 w 197"/>
              <a:gd name="T23" fmla="*/ 45 h 197"/>
              <a:gd name="T24" fmla="*/ 17 w 197"/>
              <a:gd name="T25" fmla="*/ 64 h 197"/>
              <a:gd name="T26" fmla="*/ 28 w 197"/>
              <a:gd name="T27" fmla="*/ 83 h 197"/>
              <a:gd name="T28" fmla="*/ 0 w 197"/>
              <a:gd name="T29" fmla="*/ 99 h 197"/>
              <a:gd name="T30" fmla="*/ 28 w 197"/>
              <a:gd name="T31" fmla="*/ 114 h 197"/>
              <a:gd name="T32" fmla="*/ 17 w 197"/>
              <a:gd name="T33" fmla="*/ 133 h 197"/>
              <a:gd name="T34" fmla="*/ 27 w 197"/>
              <a:gd name="T35" fmla="*/ 152 h 197"/>
              <a:gd name="T36" fmla="*/ 50 w 197"/>
              <a:gd name="T37" fmla="*/ 152 h 197"/>
              <a:gd name="T38" fmla="*/ 49 w 197"/>
              <a:gd name="T39" fmla="*/ 184 h 197"/>
              <a:gd name="T40" fmla="*/ 76 w 197"/>
              <a:gd name="T41" fmla="*/ 167 h 197"/>
              <a:gd name="T42" fmla="*/ 88 w 197"/>
              <a:gd name="T43" fmla="*/ 186 h 197"/>
              <a:gd name="T44" fmla="*/ 109 w 197"/>
              <a:gd name="T45" fmla="*/ 186 h 197"/>
              <a:gd name="T46" fmla="*/ 121 w 197"/>
              <a:gd name="T47" fmla="*/ 167 h 197"/>
              <a:gd name="T48" fmla="*/ 148 w 197"/>
              <a:gd name="T49" fmla="*/ 184 h 197"/>
              <a:gd name="T50" fmla="*/ 147 w 197"/>
              <a:gd name="T51" fmla="*/ 152 h 197"/>
              <a:gd name="T52" fmla="*/ 169 w 197"/>
              <a:gd name="T53" fmla="*/ 152 h 197"/>
              <a:gd name="T54" fmla="*/ 180 w 197"/>
              <a:gd name="T55" fmla="*/ 133 h 197"/>
              <a:gd name="T56" fmla="*/ 169 w 197"/>
              <a:gd name="T57" fmla="*/ 114 h 197"/>
              <a:gd name="T58" fmla="*/ 197 w 197"/>
              <a:gd name="T59" fmla="*/ 99 h 197"/>
              <a:gd name="T60" fmla="*/ 98 w 197"/>
              <a:gd name="T61" fmla="*/ 128 h 197"/>
              <a:gd name="T62" fmla="*/ 98 w 197"/>
              <a:gd name="T63" fmla="*/ 69 h 197"/>
              <a:gd name="T64" fmla="*/ 98 w 197"/>
              <a:gd name="T65" fmla="*/ 128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97" h="197">
                <a:moveTo>
                  <a:pt x="186" y="88"/>
                </a:moveTo>
                <a:cubicBezTo>
                  <a:pt x="169" y="83"/>
                  <a:pt x="169" y="83"/>
                  <a:pt x="169" y="83"/>
                </a:cubicBezTo>
                <a:cubicBezTo>
                  <a:pt x="168" y="81"/>
                  <a:pt x="168" y="79"/>
                  <a:pt x="167" y="76"/>
                </a:cubicBezTo>
                <a:cubicBezTo>
                  <a:pt x="180" y="64"/>
                  <a:pt x="180" y="64"/>
                  <a:pt x="180" y="64"/>
                </a:cubicBezTo>
                <a:cubicBezTo>
                  <a:pt x="184" y="59"/>
                  <a:pt x="186" y="54"/>
                  <a:pt x="184" y="49"/>
                </a:cubicBezTo>
                <a:cubicBezTo>
                  <a:pt x="181" y="44"/>
                  <a:pt x="175" y="44"/>
                  <a:pt x="169" y="45"/>
                </a:cubicBezTo>
                <a:cubicBezTo>
                  <a:pt x="152" y="50"/>
                  <a:pt x="152" y="50"/>
                  <a:pt x="152" y="50"/>
                </a:cubicBezTo>
                <a:cubicBezTo>
                  <a:pt x="150" y="48"/>
                  <a:pt x="148" y="47"/>
                  <a:pt x="147" y="45"/>
                </a:cubicBezTo>
                <a:cubicBezTo>
                  <a:pt x="151" y="28"/>
                  <a:pt x="151" y="28"/>
                  <a:pt x="151" y="28"/>
                </a:cubicBezTo>
                <a:cubicBezTo>
                  <a:pt x="153" y="22"/>
                  <a:pt x="153" y="16"/>
                  <a:pt x="148" y="13"/>
                </a:cubicBezTo>
                <a:cubicBezTo>
                  <a:pt x="143" y="10"/>
                  <a:pt x="137" y="13"/>
                  <a:pt x="133" y="17"/>
                </a:cubicBezTo>
                <a:cubicBezTo>
                  <a:pt x="121" y="30"/>
                  <a:pt x="121" y="30"/>
                  <a:pt x="121" y="30"/>
                </a:cubicBezTo>
                <a:cubicBezTo>
                  <a:pt x="118" y="29"/>
                  <a:pt x="116" y="29"/>
                  <a:pt x="113" y="28"/>
                </a:cubicBezTo>
                <a:cubicBezTo>
                  <a:pt x="109" y="11"/>
                  <a:pt x="109" y="11"/>
                  <a:pt x="109" y="11"/>
                </a:cubicBezTo>
                <a:cubicBezTo>
                  <a:pt x="107" y="5"/>
                  <a:pt x="104" y="0"/>
                  <a:pt x="98" y="0"/>
                </a:cubicBezTo>
                <a:cubicBezTo>
                  <a:pt x="93" y="0"/>
                  <a:pt x="89" y="5"/>
                  <a:pt x="88" y="11"/>
                </a:cubicBezTo>
                <a:cubicBezTo>
                  <a:pt x="83" y="28"/>
                  <a:pt x="83" y="28"/>
                  <a:pt x="83" y="28"/>
                </a:cubicBezTo>
                <a:cubicBezTo>
                  <a:pt x="81" y="28"/>
                  <a:pt x="78" y="29"/>
                  <a:pt x="76" y="30"/>
                </a:cubicBezTo>
                <a:cubicBezTo>
                  <a:pt x="63" y="17"/>
                  <a:pt x="63" y="17"/>
                  <a:pt x="63" y="17"/>
                </a:cubicBezTo>
                <a:cubicBezTo>
                  <a:pt x="59" y="13"/>
                  <a:pt x="54" y="10"/>
                  <a:pt x="49" y="13"/>
                </a:cubicBezTo>
                <a:cubicBezTo>
                  <a:pt x="44" y="16"/>
                  <a:pt x="44" y="22"/>
                  <a:pt x="45" y="28"/>
                </a:cubicBezTo>
                <a:cubicBezTo>
                  <a:pt x="50" y="45"/>
                  <a:pt x="50" y="45"/>
                  <a:pt x="50" y="45"/>
                </a:cubicBezTo>
                <a:cubicBezTo>
                  <a:pt x="48" y="47"/>
                  <a:pt x="46" y="48"/>
                  <a:pt x="45" y="50"/>
                </a:cubicBezTo>
                <a:cubicBezTo>
                  <a:pt x="27" y="45"/>
                  <a:pt x="27" y="45"/>
                  <a:pt x="27" y="45"/>
                </a:cubicBezTo>
                <a:cubicBezTo>
                  <a:pt x="21" y="44"/>
                  <a:pt x="16" y="44"/>
                  <a:pt x="13" y="49"/>
                </a:cubicBezTo>
                <a:cubicBezTo>
                  <a:pt x="10" y="54"/>
                  <a:pt x="13" y="59"/>
                  <a:pt x="17" y="64"/>
                </a:cubicBezTo>
                <a:cubicBezTo>
                  <a:pt x="30" y="76"/>
                  <a:pt x="30" y="76"/>
                  <a:pt x="30" y="76"/>
                </a:cubicBezTo>
                <a:cubicBezTo>
                  <a:pt x="29" y="79"/>
                  <a:pt x="28" y="81"/>
                  <a:pt x="28" y="83"/>
                </a:cubicBezTo>
                <a:cubicBezTo>
                  <a:pt x="10" y="88"/>
                  <a:pt x="10" y="88"/>
                  <a:pt x="10" y="88"/>
                </a:cubicBezTo>
                <a:cubicBezTo>
                  <a:pt x="5" y="90"/>
                  <a:pt x="0" y="93"/>
                  <a:pt x="0" y="99"/>
                </a:cubicBezTo>
                <a:cubicBezTo>
                  <a:pt x="0" y="104"/>
                  <a:pt x="5" y="107"/>
                  <a:pt x="10" y="109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8" y="116"/>
                  <a:pt x="29" y="118"/>
                  <a:pt x="30" y="121"/>
                </a:cubicBezTo>
                <a:cubicBezTo>
                  <a:pt x="17" y="133"/>
                  <a:pt x="17" y="133"/>
                  <a:pt x="17" y="133"/>
                </a:cubicBezTo>
                <a:cubicBezTo>
                  <a:pt x="13" y="138"/>
                  <a:pt x="10" y="143"/>
                  <a:pt x="13" y="148"/>
                </a:cubicBezTo>
                <a:cubicBezTo>
                  <a:pt x="16" y="153"/>
                  <a:pt x="22" y="153"/>
                  <a:pt x="27" y="152"/>
                </a:cubicBezTo>
                <a:cubicBezTo>
                  <a:pt x="45" y="147"/>
                  <a:pt x="45" y="147"/>
                  <a:pt x="45" y="147"/>
                </a:cubicBezTo>
                <a:cubicBezTo>
                  <a:pt x="46" y="149"/>
                  <a:pt x="48" y="150"/>
                  <a:pt x="50" y="152"/>
                </a:cubicBezTo>
                <a:cubicBezTo>
                  <a:pt x="45" y="169"/>
                  <a:pt x="45" y="169"/>
                  <a:pt x="45" y="169"/>
                </a:cubicBezTo>
                <a:cubicBezTo>
                  <a:pt x="44" y="175"/>
                  <a:pt x="44" y="181"/>
                  <a:pt x="49" y="184"/>
                </a:cubicBezTo>
                <a:cubicBezTo>
                  <a:pt x="54" y="187"/>
                  <a:pt x="59" y="184"/>
                  <a:pt x="63" y="180"/>
                </a:cubicBezTo>
                <a:cubicBezTo>
                  <a:pt x="76" y="167"/>
                  <a:pt x="76" y="167"/>
                  <a:pt x="76" y="167"/>
                </a:cubicBezTo>
                <a:cubicBezTo>
                  <a:pt x="78" y="168"/>
                  <a:pt x="81" y="169"/>
                  <a:pt x="83" y="169"/>
                </a:cubicBezTo>
                <a:cubicBezTo>
                  <a:pt x="88" y="186"/>
                  <a:pt x="88" y="186"/>
                  <a:pt x="88" y="186"/>
                </a:cubicBezTo>
                <a:cubicBezTo>
                  <a:pt x="90" y="192"/>
                  <a:pt x="93" y="197"/>
                  <a:pt x="98" y="197"/>
                </a:cubicBezTo>
                <a:cubicBezTo>
                  <a:pt x="104" y="197"/>
                  <a:pt x="107" y="192"/>
                  <a:pt x="109" y="186"/>
                </a:cubicBezTo>
                <a:cubicBezTo>
                  <a:pt x="113" y="169"/>
                  <a:pt x="113" y="169"/>
                  <a:pt x="113" y="169"/>
                </a:cubicBezTo>
                <a:cubicBezTo>
                  <a:pt x="116" y="169"/>
                  <a:pt x="118" y="168"/>
                  <a:pt x="121" y="167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8" y="184"/>
                  <a:pt x="143" y="187"/>
                  <a:pt x="148" y="184"/>
                </a:cubicBezTo>
                <a:cubicBezTo>
                  <a:pt x="153" y="181"/>
                  <a:pt x="153" y="175"/>
                  <a:pt x="151" y="169"/>
                </a:cubicBezTo>
                <a:cubicBezTo>
                  <a:pt x="147" y="152"/>
                  <a:pt x="147" y="152"/>
                  <a:pt x="147" y="152"/>
                </a:cubicBezTo>
                <a:cubicBezTo>
                  <a:pt x="148" y="150"/>
                  <a:pt x="150" y="149"/>
                  <a:pt x="152" y="147"/>
                </a:cubicBezTo>
                <a:cubicBezTo>
                  <a:pt x="169" y="152"/>
                  <a:pt x="169" y="152"/>
                  <a:pt x="169" y="152"/>
                </a:cubicBezTo>
                <a:cubicBezTo>
                  <a:pt x="175" y="153"/>
                  <a:pt x="181" y="153"/>
                  <a:pt x="184" y="148"/>
                </a:cubicBezTo>
                <a:cubicBezTo>
                  <a:pt x="186" y="143"/>
                  <a:pt x="184" y="138"/>
                  <a:pt x="180" y="133"/>
                </a:cubicBezTo>
                <a:cubicBezTo>
                  <a:pt x="167" y="121"/>
                  <a:pt x="167" y="121"/>
                  <a:pt x="167" y="121"/>
                </a:cubicBezTo>
                <a:cubicBezTo>
                  <a:pt x="168" y="118"/>
                  <a:pt x="168" y="116"/>
                  <a:pt x="169" y="114"/>
                </a:cubicBezTo>
                <a:cubicBezTo>
                  <a:pt x="186" y="109"/>
                  <a:pt x="186" y="109"/>
                  <a:pt x="186" y="109"/>
                </a:cubicBezTo>
                <a:cubicBezTo>
                  <a:pt x="192" y="107"/>
                  <a:pt x="197" y="104"/>
                  <a:pt x="197" y="99"/>
                </a:cubicBezTo>
                <a:cubicBezTo>
                  <a:pt x="197" y="93"/>
                  <a:pt x="192" y="90"/>
                  <a:pt x="186" y="88"/>
                </a:cubicBezTo>
                <a:close/>
                <a:moveTo>
                  <a:pt x="98" y="128"/>
                </a:moveTo>
                <a:cubicBezTo>
                  <a:pt x="82" y="128"/>
                  <a:pt x="68" y="115"/>
                  <a:pt x="68" y="99"/>
                </a:cubicBezTo>
                <a:cubicBezTo>
                  <a:pt x="68" y="82"/>
                  <a:pt x="82" y="69"/>
                  <a:pt x="98" y="69"/>
                </a:cubicBezTo>
                <a:cubicBezTo>
                  <a:pt x="115" y="69"/>
                  <a:pt x="128" y="82"/>
                  <a:pt x="128" y="99"/>
                </a:cubicBezTo>
                <a:cubicBezTo>
                  <a:pt x="128" y="115"/>
                  <a:pt x="115" y="128"/>
                  <a:pt x="98" y="1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圆角矩形标注 29"/>
          <p:cNvSpPr/>
          <p:nvPr/>
        </p:nvSpPr>
        <p:spPr>
          <a:xfrm>
            <a:off x="1551620" y="4456063"/>
            <a:ext cx="5970790" cy="687437"/>
          </a:xfrm>
          <a:prstGeom prst="wedgeRoundRectCallout">
            <a:avLst>
              <a:gd name="adj1" fmla="val 17544"/>
              <a:gd name="adj2" fmla="val -67500"/>
              <a:gd name="adj3" fmla="val 166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增加高精准验证环节，解决传统检测中，误报严重的问题，对扫描后的漏洞针对性验证，又能保障检测效率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504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103" y="778284"/>
            <a:ext cx="4956163" cy="25745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矩形 1"/>
          <p:cNvSpPr/>
          <p:nvPr/>
        </p:nvSpPr>
        <p:spPr>
          <a:xfrm>
            <a:off x="357882" y="712196"/>
            <a:ext cx="2678005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安全事件监测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9"/>
          <p:cNvSpPr/>
          <p:nvPr/>
        </p:nvSpPr>
        <p:spPr>
          <a:xfrm>
            <a:off x="5198652" y="1844524"/>
            <a:ext cx="1325750" cy="1226513"/>
          </a:xfrm>
          <a:prstGeom prst="ellipse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b"/>
          <a:lstStyle/>
          <a:p>
            <a:endParaRPr lang="en-JM" sz="15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algn="ctr"/>
            <a:r>
              <a:rPr lang="zh-CN" altLang="en-US" sz="15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海量站点中提取形成暗链库</a:t>
            </a:r>
            <a:endParaRPr lang="en-JM" sz="15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Oval 10"/>
          <p:cNvSpPr/>
          <p:nvPr/>
        </p:nvSpPr>
        <p:spPr>
          <a:xfrm>
            <a:off x="6551972" y="2113047"/>
            <a:ext cx="1207515" cy="1154670"/>
          </a:xfrm>
          <a:prstGeom prst="ellipse">
            <a:avLst/>
          </a:prstGeom>
          <a:solidFill>
            <a:srgbClr val="79ACC9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b"/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黑客攻击特征库</a:t>
            </a:r>
            <a:endParaRPr lang="en-JM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Oval 10"/>
          <p:cNvSpPr/>
          <p:nvPr/>
        </p:nvSpPr>
        <p:spPr>
          <a:xfrm>
            <a:off x="3940383" y="2037764"/>
            <a:ext cx="1311348" cy="1277729"/>
          </a:xfrm>
          <a:prstGeom prst="ellipse">
            <a:avLst/>
          </a:prstGeom>
          <a:solidFill>
            <a:srgbClr val="79ACC9">
              <a:alpha val="8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b"/>
          <a:lstStyle/>
          <a:p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海内</a:t>
            </a:r>
            <a:r>
              <a:rPr lang="zh-CN" altLang="en-US" sz="18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外重点平台监</a:t>
            </a:r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控</a:t>
            </a:r>
            <a:endParaRPr lang="en-JM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501224" y="1578987"/>
            <a:ext cx="1325750" cy="1318653"/>
          </a:xfrm>
          <a:prstGeom prst="ellipse">
            <a:avLst/>
          </a:prstGeom>
          <a:solidFill>
            <a:schemeClr val="accent5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b"/>
          <a:lstStyle/>
          <a:p>
            <a:pPr algn="ctr"/>
            <a:r>
              <a:rPr lang="zh-CN" altLang="en-US" sz="18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敏感内容库</a:t>
            </a:r>
            <a:endParaRPr lang="en-JM" sz="18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2" name="Oval 9"/>
          <p:cNvSpPr/>
          <p:nvPr/>
        </p:nvSpPr>
        <p:spPr>
          <a:xfrm>
            <a:off x="6218228" y="1131151"/>
            <a:ext cx="1251095" cy="1178201"/>
          </a:xfrm>
          <a:prstGeom prst="ellipse">
            <a:avLst/>
          </a:prstGeom>
          <a:solidFill>
            <a:schemeClr val="accent3">
              <a:lumMod val="75000"/>
              <a:alpha val="89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b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来自其他站点事件关联</a:t>
            </a:r>
            <a:endParaRPr lang="en-JM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86129" y="3661349"/>
            <a:ext cx="4782863" cy="535806"/>
          </a:xfrm>
          <a:prstGeom prst="rect">
            <a:avLst/>
          </a:prstGeom>
          <a:solidFill>
            <a:srgbClr val="6D9B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kumimoji="1" lang="zh-CN" altLang="en-US" dirty="0" smtClean="0"/>
              <a:t>海量站点威胁信息提取，可对</a:t>
            </a:r>
            <a:r>
              <a:rPr kumimoji="1" lang="en-US" altLang="zh-CN" dirty="0" smtClean="0"/>
              <a:t>90</a:t>
            </a:r>
            <a:r>
              <a:rPr kumimoji="1" lang="zh-CN" altLang="zh-CN" dirty="0" smtClean="0"/>
              <a:t>%</a:t>
            </a:r>
            <a:r>
              <a:rPr kumimoji="1" lang="zh-CN" altLang="en-US" dirty="0" smtClean="0"/>
              <a:t>以上有组织的攻击特征匹配</a:t>
            </a:r>
            <a:endParaRPr kumimoji="1"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896051" y="4271767"/>
            <a:ext cx="4782863" cy="426662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kumimoji="1" lang="zh-CN" altLang="en-US" dirty="0" smtClean="0"/>
              <a:t>空间站点关联，发现更多被黑事件。如成为广告站点、暗链源、黑站被推广等事件。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27457" y="1399460"/>
            <a:ext cx="2798271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传统方式专注单站点自身页面，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基准判断难于精准发现攻击事件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65" y="1924822"/>
            <a:ext cx="1366883" cy="891212"/>
          </a:xfrm>
          <a:prstGeom prst="rect">
            <a:avLst/>
          </a:prstGeom>
        </p:spPr>
      </p:pic>
      <p:pic>
        <p:nvPicPr>
          <p:cNvPr id="13" name="图片 12" descr="zoom4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35938">
            <a:off x="1430263" y="1955581"/>
            <a:ext cx="1027127" cy="1026994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49248" y="3636270"/>
            <a:ext cx="2824007" cy="1057751"/>
          </a:xfrm>
          <a:prstGeom prst="rect">
            <a:avLst/>
          </a:prstGeom>
          <a:solidFill>
            <a:srgbClr val="F8878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基于网络空间威胁</a:t>
            </a:r>
            <a:r>
              <a:rPr kumimoji="1" lang="zh-CN" altLang="en-US" dirty="0" smtClean="0">
                <a:solidFill>
                  <a:schemeClr val="bg1"/>
                </a:solidFill>
              </a:rPr>
              <a:t>的新型事件监测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4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2677656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 smtClean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威胁情报查询</a:t>
            </a:r>
            <a:endParaRPr lang="zh-CN" altLang="en-US" sz="3300" dirty="0">
              <a:solidFill>
                <a:srgbClr val="6D9BB6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383" y="1373480"/>
            <a:ext cx="5747632" cy="37041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文本框 5"/>
          <p:cNvSpPr txBox="1"/>
          <p:nvPr/>
        </p:nvSpPr>
        <p:spPr>
          <a:xfrm>
            <a:off x="639703" y="1806222"/>
            <a:ext cx="24035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/>
              <a:t>[</a:t>
            </a:r>
            <a:r>
              <a:rPr kumimoji="1" lang="zh-CN" altLang="en-US" dirty="0" smtClean="0"/>
              <a:t>基础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域名</a:t>
            </a:r>
            <a:r>
              <a:rPr kumimoji="1" lang="en-US" altLang="zh-CN" dirty="0" smtClean="0"/>
              <a:t>/IP</a:t>
            </a:r>
            <a:r>
              <a:rPr kumimoji="1" lang="zh-CN" altLang="en-US" dirty="0" smtClean="0"/>
              <a:t>信息</a:t>
            </a:r>
            <a:endParaRPr kumimoji="1" lang="en-US" altLang="zh-CN" dirty="0" smtClean="0"/>
          </a:p>
          <a:p>
            <a:r>
              <a:rPr kumimoji="1" lang="zh-CN" altLang="zh-CN" dirty="0" smtClean="0"/>
              <a:t>[</a:t>
            </a:r>
            <a:r>
              <a:rPr kumimoji="1" lang="zh-CN" altLang="en-US" dirty="0" smtClean="0"/>
              <a:t>基础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站点指纹信息</a:t>
            </a:r>
            <a:endParaRPr kumimoji="1" lang="en-US" altLang="zh-CN" dirty="0" smtClean="0"/>
          </a:p>
          <a:p>
            <a:r>
              <a:rPr kumimoji="1" lang="en-US" altLang="zh-CN" dirty="0" smtClean="0"/>
              <a:t>[</a:t>
            </a:r>
            <a:r>
              <a:rPr kumimoji="1" lang="zh-CN" altLang="en-US" dirty="0" smtClean="0"/>
              <a:t>风险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漏洞情况</a:t>
            </a:r>
            <a:endParaRPr kumimoji="1" lang="en-US" altLang="zh-CN" dirty="0" smtClean="0"/>
          </a:p>
          <a:p>
            <a:r>
              <a:rPr kumimoji="1" lang="zh-CN" altLang="zh-CN" dirty="0"/>
              <a:t>[</a:t>
            </a:r>
            <a:r>
              <a:rPr kumimoji="1" lang="zh-CN" altLang="en-US" dirty="0"/>
              <a:t>关联</a:t>
            </a:r>
            <a:r>
              <a:rPr kumimoji="1" lang="en-US" altLang="zh-CN" dirty="0"/>
              <a:t>]</a:t>
            </a:r>
            <a:r>
              <a:rPr kumimoji="1" lang="zh-CN" altLang="en-US" dirty="0" smtClean="0"/>
              <a:t>同网段相关站点</a:t>
            </a:r>
            <a:endParaRPr kumimoji="1" lang="en-US" altLang="zh-CN" dirty="0" smtClean="0"/>
          </a:p>
          <a:p>
            <a:r>
              <a:rPr kumimoji="1" lang="zh-CN" altLang="zh-CN" dirty="0" smtClean="0"/>
              <a:t>[</a:t>
            </a:r>
            <a:r>
              <a:rPr kumimoji="1" lang="zh-CN" altLang="en-US" dirty="0" smtClean="0"/>
              <a:t>关联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相关子域信息</a:t>
            </a:r>
            <a:endParaRPr kumimoji="1" lang="en-US" altLang="zh-CN" dirty="0" smtClean="0"/>
          </a:p>
          <a:p>
            <a:r>
              <a:rPr kumimoji="1" lang="en-US" altLang="zh-CN" dirty="0" smtClean="0"/>
              <a:t>[</a:t>
            </a:r>
            <a:r>
              <a:rPr kumimoji="1" lang="zh-CN" altLang="en-US" dirty="0" smtClean="0"/>
              <a:t>信誉</a:t>
            </a:r>
            <a:r>
              <a:rPr kumimoji="1" lang="en-US" altLang="zh-CN" dirty="0" smtClean="0"/>
              <a:t>]</a:t>
            </a:r>
            <a:r>
              <a:rPr kumimoji="1" lang="zh-CN" altLang="en-US" dirty="0" smtClean="0"/>
              <a:t>历史被攻击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攻击情况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821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2678005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服务质量监测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20" y="1421676"/>
            <a:ext cx="4743173" cy="2777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矩形标注 8"/>
          <p:cNvSpPr/>
          <p:nvPr/>
        </p:nvSpPr>
        <p:spPr>
          <a:xfrm>
            <a:off x="1031987" y="4068166"/>
            <a:ext cx="2391431" cy="545729"/>
          </a:xfrm>
          <a:prstGeom prst="wedgeRectCallout">
            <a:avLst>
              <a:gd name="adj1" fmla="val 15531"/>
              <a:gd name="adj2" fmla="val -86071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全国多节点监测可用状况</a:t>
            </a:r>
            <a:endParaRPr kumimoji="1" lang="zh-CN" altLang="en-US" dirty="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5593997" y="1322829"/>
            <a:ext cx="2690262" cy="284163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多节点监测</a:t>
            </a:r>
            <a:endParaRPr lang="en-JM" sz="15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Text Placeholder 4"/>
          <p:cNvSpPr txBox="1">
            <a:spLocks/>
          </p:cNvSpPr>
          <p:nvPr/>
        </p:nvSpPr>
        <p:spPr>
          <a:xfrm>
            <a:off x="5593997" y="1612738"/>
            <a:ext cx="2057668" cy="6834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全国</a:t>
            </a:r>
            <a:r>
              <a:rPr lang="zh-CN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2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9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个可用性监测节点</a:t>
            </a: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多线路服务质量监测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5593997" y="2389629"/>
            <a:ext cx="2690261" cy="284163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深入分析服务数据</a:t>
            </a:r>
            <a:endParaRPr lang="en-JM" sz="1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Text Placeholder 6"/>
          <p:cNvSpPr txBox="1">
            <a:spLocks/>
          </p:cNvSpPr>
          <p:nvPr/>
        </p:nvSpPr>
        <p:spPr>
          <a:xfrm>
            <a:off x="5593996" y="2730418"/>
            <a:ext cx="2873165" cy="6834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域名解析监测，可发现域名劫持</a:t>
            </a: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网络延迟、解析延迟、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HTTP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延迟等数据分析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</p:txBody>
      </p:sp>
      <p:sp>
        <p:nvSpPr>
          <p:cNvPr id="16" name="Text Placeholder 7"/>
          <p:cNvSpPr txBox="1">
            <a:spLocks/>
          </p:cNvSpPr>
          <p:nvPr/>
        </p:nvSpPr>
        <p:spPr>
          <a:xfrm>
            <a:off x="5593997" y="3456429"/>
            <a:ext cx="2690261" cy="284163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内容可用性</a:t>
            </a:r>
            <a:endParaRPr lang="en-JM" sz="1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Text Placeholder 8"/>
          <p:cNvSpPr txBox="1">
            <a:spLocks/>
          </p:cNvSpPr>
          <p:nvPr/>
        </p:nvSpPr>
        <p:spPr>
          <a:xfrm>
            <a:off x="5593997" y="3806936"/>
            <a:ext cx="2057668" cy="6834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发现僵尸站点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7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1831509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服务输出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 txBox="1">
            <a:spLocks/>
          </p:cNvSpPr>
          <p:nvPr/>
        </p:nvSpPr>
        <p:spPr>
          <a:xfrm>
            <a:off x="4913513" y="1526917"/>
            <a:ext cx="2690262" cy="2841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告警与追踪</a:t>
            </a:r>
            <a:endParaRPr lang="en-JM" sz="15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4913513" y="1816825"/>
            <a:ext cx="2057668" cy="6834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人工事件分析与审核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APP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 实时通报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4913513" y="2593717"/>
            <a:ext cx="2690261" cy="2841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专题分析</a:t>
            </a:r>
            <a:endParaRPr lang="en-JM" sz="3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Text Placeholder 6"/>
          <p:cNvSpPr txBox="1">
            <a:spLocks/>
          </p:cNvSpPr>
          <p:nvPr/>
        </p:nvSpPr>
        <p:spPr>
          <a:xfrm>
            <a:off x="4913513" y="2934505"/>
            <a:ext cx="2057668" cy="683441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专题事件深入分析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海量监管站点宏观态势分析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 Placeholder 7"/>
          <p:cNvSpPr txBox="1">
            <a:spLocks/>
          </p:cNvSpPr>
          <p:nvPr/>
        </p:nvSpPr>
        <p:spPr>
          <a:xfrm>
            <a:off x="4913513" y="3660517"/>
            <a:ext cx="2690261" cy="2841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可视化展现</a:t>
            </a:r>
            <a:endParaRPr lang="en-JM" altLang="zh-CN" sz="15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endParaRPr lang="en-JM" sz="3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Text Placeholder 8"/>
          <p:cNvSpPr txBox="1">
            <a:spLocks/>
          </p:cNvSpPr>
          <p:nvPr/>
        </p:nvSpPr>
        <p:spPr>
          <a:xfrm>
            <a:off x="4913513" y="4001305"/>
            <a:ext cx="2057668" cy="683441"/>
          </a:xfrm>
          <a:prstGeom prst="rect">
            <a:avLst/>
          </a:prstGeom>
        </p:spPr>
        <p:txBody>
          <a:bodyPr lIns="68580" tIns="34290" rIns="68580" bIns="34290">
            <a:normAutofit fontScale="92500" lnSpcReduction="20000"/>
          </a:bodyPr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多维度展现各类安全问题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多指标体现当前安全状态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 Semilight" panose="020B0402040204020203" pitchFamily="34" charset="0"/>
            </a:endParaRPr>
          </a:p>
          <a:p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时序图展现整体安全走势</a:t>
            </a:r>
            <a:endParaRPr lang="zh-CN" altLang="en-US" sz="1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98980" y="1529759"/>
            <a:ext cx="2690262" cy="284163"/>
          </a:xfrm>
          <a:prstGeom prst="rect">
            <a:avLst/>
          </a:prstGeom>
          <a:solidFill>
            <a:srgbClr val="79ACC9"/>
          </a:solidFill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用户服务终端</a:t>
            </a:r>
            <a:endParaRPr lang="en-JM" sz="15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75" y="1996098"/>
            <a:ext cx="3819329" cy="2289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6154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4794244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服务输出</a:t>
            </a:r>
            <a:r>
              <a:rPr lang="en-US" altLang="zh-CN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——</a:t>
            </a:r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告警与追踪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/>
          <p:cNvSpPr/>
          <p:nvPr/>
        </p:nvSpPr>
        <p:spPr>
          <a:xfrm>
            <a:off x="1074273" y="2482458"/>
            <a:ext cx="912119" cy="881526"/>
          </a:xfrm>
          <a:prstGeom prst="ellipse">
            <a:avLst/>
          </a:prstGeom>
          <a:solidFill>
            <a:srgbClr val="759C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事件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漏洞审核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3083770" y="3265502"/>
            <a:ext cx="912119" cy="881526"/>
          </a:xfrm>
          <a:prstGeom prst="ellipse">
            <a:avLst/>
          </a:prstGeom>
          <a:solidFill>
            <a:srgbClr val="759C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确认通报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174344" y="2559071"/>
            <a:ext cx="912119" cy="881526"/>
          </a:xfrm>
          <a:prstGeom prst="ellipse">
            <a:avLst/>
          </a:prstGeom>
          <a:solidFill>
            <a:srgbClr val="759C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处置状态</a:t>
            </a:r>
            <a:endParaRPr kumimoji="1"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7345993" y="3261054"/>
            <a:ext cx="912119" cy="881526"/>
          </a:xfrm>
          <a:prstGeom prst="ellipse">
            <a:avLst/>
          </a:prstGeom>
          <a:solidFill>
            <a:srgbClr val="759C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确认修复</a:t>
            </a:r>
            <a:endParaRPr kumimoji="1" lang="zh-CN" altLang="en-US" dirty="0"/>
          </a:p>
        </p:txBody>
      </p:sp>
      <p:cxnSp>
        <p:nvCxnSpPr>
          <p:cNvPr id="9" name="直线连接符 8"/>
          <p:cNvCxnSpPr>
            <a:stCxn id="4" idx="6"/>
            <a:endCxn id="5" idx="2"/>
          </p:cNvCxnSpPr>
          <p:nvPr/>
        </p:nvCxnSpPr>
        <p:spPr>
          <a:xfrm>
            <a:off x="1986392" y="2923221"/>
            <a:ext cx="1097377" cy="783044"/>
          </a:xfrm>
          <a:prstGeom prst="line">
            <a:avLst/>
          </a:prstGeom>
          <a:ln w="28575" cmpd="sng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连接符 10"/>
          <p:cNvCxnSpPr>
            <a:stCxn id="5" idx="6"/>
            <a:endCxn id="6" idx="2"/>
          </p:cNvCxnSpPr>
          <p:nvPr/>
        </p:nvCxnSpPr>
        <p:spPr>
          <a:xfrm flipV="1">
            <a:off x="3995889" y="2999834"/>
            <a:ext cx="1178455" cy="706431"/>
          </a:xfrm>
          <a:prstGeom prst="line">
            <a:avLst/>
          </a:prstGeom>
          <a:ln w="28575" cmpd="sng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stCxn id="6" idx="6"/>
            <a:endCxn id="7" idx="2"/>
          </p:cNvCxnSpPr>
          <p:nvPr/>
        </p:nvCxnSpPr>
        <p:spPr>
          <a:xfrm>
            <a:off x="6086463" y="2999833"/>
            <a:ext cx="1259529" cy="701984"/>
          </a:xfrm>
          <a:prstGeom prst="line">
            <a:avLst/>
          </a:prstGeom>
          <a:ln w="28575" cmpd="sng"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121335" y="4042861"/>
            <a:ext cx="1215717" cy="500137"/>
          </a:xfrm>
          <a:prstGeom prst="rect">
            <a:avLst/>
          </a:prstGeom>
          <a:solidFill>
            <a:srgbClr val="44A5EC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云端周期跟踪</a:t>
            </a:r>
            <a:endParaRPr kumimoji="1" lang="en-US" altLang="zh-CN" dirty="0" smtClean="0"/>
          </a:p>
          <a:p>
            <a:r>
              <a:rPr kumimoji="1" lang="zh-CN" altLang="en-US" dirty="0" smtClean="0"/>
              <a:t>事件存在情况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3783061" y="2201593"/>
            <a:ext cx="1215717" cy="500137"/>
          </a:xfrm>
          <a:prstGeom prst="rect">
            <a:avLst/>
          </a:prstGeom>
          <a:solidFill>
            <a:srgbClr val="44A5EC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用户确认</a:t>
            </a:r>
            <a:endParaRPr kumimoji="1" lang="en-US" altLang="zh-CN" dirty="0" smtClean="0"/>
          </a:p>
          <a:p>
            <a:r>
              <a:rPr kumimoji="1" lang="zh-CN" altLang="en-US" dirty="0" smtClean="0"/>
              <a:t>事件需要处置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799498" y="4038415"/>
            <a:ext cx="856645" cy="500137"/>
          </a:xfrm>
          <a:prstGeom prst="rect">
            <a:avLst/>
          </a:prstGeom>
          <a:solidFill>
            <a:schemeClr val="accent1">
              <a:lumMod val="50000"/>
              <a:lumOff val="50000"/>
            </a:schemeClr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专家审核</a:t>
            </a:r>
            <a:endParaRPr kumimoji="1" lang="en-US" altLang="zh-CN" dirty="0" smtClean="0"/>
          </a:p>
          <a:p>
            <a:r>
              <a:rPr kumimoji="1" lang="zh-CN" altLang="en-US" dirty="0" smtClean="0"/>
              <a:t>事件存在</a:t>
            </a:r>
            <a:endParaRPr kumimoji="1" lang="zh-CN" altLang="en-US" dirty="0"/>
          </a:p>
        </p:txBody>
      </p:sp>
      <p:cxnSp>
        <p:nvCxnSpPr>
          <p:cNvPr id="18" name="直线连接符 17"/>
          <p:cNvCxnSpPr>
            <a:stCxn id="16" idx="0"/>
          </p:cNvCxnSpPr>
          <p:nvPr/>
        </p:nvCxnSpPr>
        <p:spPr>
          <a:xfrm flipH="1" flipV="1">
            <a:off x="2219489" y="3110673"/>
            <a:ext cx="8332" cy="927742"/>
          </a:xfrm>
          <a:prstGeom prst="line">
            <a:avLst/>
          </a:prstGeom>
          <a:ln w="2857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/>
          <p:cNvCxnSpPr/>
          <p:nvPr/>
        </p:nvCxnSpPr>
        <p:spPr>
          <a:xfrm flipH="1" flipV="1">
            <a:off x="4320196" y="2687952"/>
            <a:ext cx="17438" cy="757093"/>
          </a:xfrm>
          <a:prstGeom prst="line">
            <a:avLst/>
          </a:prstGeom>
          <a:ln w="2857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/>
        </p:nvCxnSpPr>
        <p:spPr>
          <a:xfrm flipH="1" flipV="1">
            <a:off x="6688876" y="3323454"/>
            <a:ext cx="11363" cy="720647"/>
          </a:xfrm>
          <a:prstGeom prst="line">
            <a:avLst/>
          </a:prstGeom>
          <a:ln w="28575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18" y="1360158"/>
            <a:ext cx="2256904" cy="1010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43" y="1369543"/>
            <a:ext cx="2038774" cy="1068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2" name="文本框 31"/>
          <p:cNvSpPr txBox="1"/>
          <p:nvPr/>
        </p:nvSpPr>
        <p:spPr>
          <a:xfrm>
            <a:off x="3447401" y="1397067"/>
            <a:ext cx="2562574" cy="3924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sz="2100" dirty="0"/>
              <a:t>事件全生命周期跟踪</a:t>
            </a:r>
          </a:p>
        </p:txBody>
      </p:sp>
      <p:sp>
        <p:nvSpPr>
          <p:cNvPr id="21" name="Synchronize"/>
          <p:cNvSpPr>
            <a:spLocks noChangeAspect="1" noEditPoints="1"/>
          </p:cNvSpPr>
          <p:nvPr/>
        </p:nvSpPr>
        <p:spPr bwMode="auto">
          <a:xfrm>
            <a:off x="2963396" y="1411224"/>
            <a:ext cx="406539" cy="406486"/>
          </a:xfrm>
          <a:custGeom>
            <a:avLst/>
            <a:gdLst>
              <a:gd name="T0" fmla="*/ 42 w 395"/>
              <a:gd name="T1" fmla="*/ 0 h 393"/>
              <a:gd name="T2" fmla="*/ 36 w 395"/>
              <a:gd name="T3" fmla="*/ 15 h 393"/>
              <a:gd name="T4" fmla="*/ 69 w 395"/>
              <a:gd name="T5" fmla="*/ 47 h 393"/>
              <a:gd name="T6" fmla="*/ 0 w 395"/>
              <a:gd name="T7" fmla="*/ 196 h 393"/>
              <a:gd name="T8" fmla="*/ 165 w 395"/>
              <a:gd name="T9" fmla="*/ 389 h 393"/>
              <a:gd name="T10" fmla="*/ 175 w 395"/>
              <a:gd name="T11" fmla="*/ 380 h 393"/>
              <a:gd name="T12" fmla="*/ 175 w 395"/>
              <a:gd name="T13" fmla="*/ 302 h 393"/>
              <a:gd name="T14" fmla="*/ 168 w 395"/>
              <a:gd name="T15" fmla="*/ 294 h 393"/>
              <a:gd name="T16" fmla="*/ 94 w 395"/>
              <a:gd name="T17" fmla="*/ 196 h 393"/>
              <a:gd name="T18" fmla="*/ 135 w 395"/>
              <a:gd name="T19" fmla="*/ 114 h 393"/>
              <a:gd name="T20" fmla="*/ 188 w 395"/>
              <a:gd name="T21" fmla="*/ 167 h 393"/>
              <a:gd name="T22" fmla="*/ 203 w 395"/>
              <a:gd name="T23" fmla="*/ 161 h 393"/>
              <a:gd name="T24" fmla="*/ 203 w 395"/>
              <a:gd name="T25" fmla="*/ 9 h 393"/>
              <a:gd name="T26" fmla="*/ 194 w 395"/>
              <a:gd name="T27" fmla="*/ 0 h 393"/>
              <a:gd name="T28" fmla="*/ 42 w 395"/>
              <a:gd name="T29" fmla="*/ 0 h 393"/>
              <a:gd name="T30" fmla="*/ 221 w 395"/>
              <a:gd name="T31" fmla="*/ 12 h 393"/>
              <a:gd name="T32" fmla="*/ 221 w 395"/>
              <a:gd name="T33" fmla="*/ 90 h 393"/>
              <a:gd name="T34" fmla="*/ 227 w 395"/>
              <a:gd name="T35" fmla="*/ 99 h 393"/>
              <a:gd name="T36" fmla="*/ 302 w 395"/>
              <a:gd name="T37" fmla="*/ 197 h 393"/>
              <a:gd name="T38" fmla="*/ 260 w 395"/>
              <a:gd name="T39" fmla="*/ 279 h 393"/>
              <a:gd name="T40" fmla="*/ 207 w 395"/>
              <a:gd name="T41" fmla="*/ 226 h 393"/>
              <a:gd name="T42" fmla="*/ 192 w 395"/>
              <a:gd name="T43" fmla="*/ 232 h 393"/>
              <a:gd name="T44" fmla="*/ 192 w 395"/>
              <a:gd name="T45" fmla="*/ 384 h 393"/>
              <a:gd name="T46" fmla="*/ 201 w 395"/>
              <a:gd name="T47" fmla="*/ 393 h 393"/>
              <a:gd name="T48" fmla="*/ 353 w 395"/>
              <a:gd name="T49" fmla="*/ 393 h 393"/>
              <a:gd name="T50" fmla="*/ 359 w 395"/>
              <a:gd name="T51" fmla="*/ 378 h 393"/>
              <a:gd name="T52" fmla="*/ 327 w 395"/>
              <a:gd name="T53" fmla="*/ 345 h 393"/>
              <a:gd name="T54" fmla="*/ 395 w 395"/>
              <a:gd name="T55" fmla="*/ 197 h 393"/>
              <a:gd name="T56" fmla="*/ 231 w 395"/>
              <a:gd name="T57" fmla="*/ 4 h 393"/>
              <a:gd name="T58" fmla="*/ 221 w 395"/>
              <a:gd name="T59" fmla="*/ 12 h 393"/>
              <a:gd name="T60" fmla="*/ 64 w 395"/>
              <a:gd name="T61" fmla="*/ 17 h 393"/>
              <a:gd name="T62" fmla="*/ 186 w 395"/>
              <a:gd name="T63" fmla="*/ 17 h 393"/>
              <a:gd name="T64" fmla="*/ 186 w 395"/>
              <a:gd name="T65" fmla="*/ 139 h 393"/>
              <a:gd name="T66" fmla="*/ 142 w 395"/>
              <a:gd name="T67" fmla="*/ 96 h 393"/>
              <a:gd name="T68" fmla="*/ 131 w 395"/>
              <a:gd name="T69" fmla="*/ 95 h 393"/>
              <a:gd name="T70" fmla="*/ 76 w 395"/>
              <a:gd name="T71" fmla="*/ 196 h 393"/>
              <a:gd name="T72" fmla="*/ 157 w 395"/>
              <a:gd name="T73" fmla="*/ 309 h 393"/>
              <a:gd name="T74" fmla="*/ 157 w 395"/>
              <a:gd name="T75" fmla="*/ 369 h 393"/>
              <a:gd name="T76" fmla="*/ 18 w 395"/>
              <a:gd name="T77" fmla="*/ 196 h 393"/>
              <a:gd name="T78" fmla="*/ 87 w 395"/>
              <a:gd name="T79" fmla="*/ 55 h 393"/>
              <a:gd name="T80" fmla="*/ 88 w 395"/>
              <a:gd name="T81" fmla="*/ 42 h 393"/>
              <a:gd name="T82" fmla="*/ 64 w 395"/>
              <a:gd name="T83" fmla="*/ 17 h 393"/>
              <a:gd name="T84" fmla="*/ 238 w 395"/>
              <a:gd name="T85" fmla="*/ 23 h 393"/>
              <a:gd name="T86" fmla="*/ 378 w 395"/>
              <a:gd name="T87" fmla="*/ 197 h 393"/>
              <a:gd name="T88" fmla="*/ 308 w 395"/>
              <a:gd name="T89" fmla="*/ 337 h 393"/>
              <a:gd name="T90" fmla="*/ 308 w 395"/>
              <a:gd name="T91" fmla="*/ 351 h 393"/>
              <a:gd name="T92" fmla="*/ 332 w 395"/>
              <a:gd name="T93" fmla="*/ 375 h 393"/>
              <a:gd name="T94" fmla="*/ 210 w 395"/>
              <a:gd name="T95" fmla="*/ 375 h 393"/>
              <a:gd name="T96" fmla="*/ 210 w 395"/>
              <a:gd name="T97" fmla="*/ 253 h 393"/>
              <a:gd name="T98" fmla="*/ 253 w 395"/>
              <a:gd name="T99" fmla="*/ 296 h 393"/>
              <a:gd name="T100" fmla="*/ 264 w 395"/>
              <a:gd name="T101" fmla="*/ 297 h 393"/>
              <a:gd name="T102" fmla="*/ 319 w 395"/>
              <a:gd name="T103" fmla="*/ 197 h 393"/>
              <a:gd name="T104" fmla="*/ 238 w 395"/>
              <a:gd name="T105" fmla="*/ 84 h 393"/>
              <a:gd name="T106" fmla="*/ 238 w 395"/>
              <a:gd name="T107" fmla="*/ 2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95" h="393">
                <a:moveTo>
                  <a:pt x="42" y="0"/>
                </a:moveTo>
                <a:cubicBezTo>
                  <a:pt x="34" y="1"/>
                  <a:pt x="31" y="10"/>
                  <a:pt x="36" y="15"/>
                </a:cubicBezTo>
                <a:lnTo>
                  <a:pt x="69" y="47"/>
                </a:lnTo>
                <a:cubicBezTo>
                  <a:pt x="27" y="83"/>
                  <a:pt x="0" y="136"/>
                  <a:pt x="0" y="196"/>
                </a:cubicBezTo>
                <a:cubicBezTo>
                  <a:pt x="0" y="293"/>
                  <a:pt x="71" y="374"/>
                  <a:pt x="165" y="389"/>
                </a:cubicBezTo>
                <a:cubicBezTo>
                  <a:pt x="170" y="389"/>
                  <a:pt x="175" y="385"/>
                  <a:pt x="175" y="380"/>
                </a:cubicBezTo>
                <a:lnTo>
                  <a:pt x="175" y="302"/>
                </a:lnTo>
                <a:cubicBezTo>
                  <a:pt x="175" y="298"/>
                  <a:pt x="172" y="295"/>
                  <a:pt x="168" y="294"/>
                </a:cubicBezTo>
                <a:cubicBezTo>
                  <a:pt x="125" y="282"/>
                  <a:pt x="94" y="243"/>
                  <a:pt x="94" y="196"/>
                </a:cubicBezTo>
                <a:cubicBezTo>
                  <a:pt x="94" y="162"/>
                  <a:pt x="110" y="132"/>
                  <a:pt x="135" y="114"/>
                </a:cubicBezTo>
                <a:lnTo>
                  <a:pt x="188" y="167"/>
                </a:lnTo>
                <a:cubicBezTo>
                  <a:pt x="194" y="172"/>
                  <a:pt x="203" y="168"/>
                  <a:pt x="203" y="161"/>
                </a:cubicBezTo>
                <a:lnTo>
                  <a:pt x="203" y="9"/>
                </a:lnTo>
                <a:cubicBezTo>
                  <a:pt x="203" y="4"/>
                  <a:pt x="199" y="0"/>
                  <a:pt x="194" y="0"/>
                </a:cubicBezTo>
                <a:lnTo>
                  <a:pt x="42" y="0"/>
                </a:lnTo>
                <a:close/>
                <a:moveTo>
                  <a:pt x="221" y="12"/>
                </a:moveTo>
                <a:lnTo>
                  <a:pt x="221" y="90"/>
                </a:lnTo>
                <a:cubicBezTo>
                  <a:pt x="221" y="94"/>
                  <a:pt x="224" y="98"/>
                  <a:pt x="227" y="99"/>
                </a:cubicBezTo>
                <a:cubicBezTo>
                  <a:pt x="270" y="110"/>
                  <a:pt x="302" y="150"/>
                  <a:pt x="302" y="197"/>
                </a:cubicBezTo>
                <a:cubicBezTo>
                  <a:pt x="302" y="230"/>
                  <a:pt x="285" y="260"/>
                  <a:pt x="260" y="279"/>
                </a:cubicBezTo>
                <a:lnTo>
                  <a:pt x="207" y="226"/>
                </a:lnTo>
                <a:cubicBezTo>
                  <a:pt x="202" y="220"/>
                  <a:pt x="192" y="224"/>
                  <a:pt x="192" y="232"/>
                </a:cubicBezTo>
                <a:lnTo>
                  <a:pt x="192" y="384"/>
                </a:lnTo>
                <a:cubicBezTo>
                  <a:pt x="193" y="389"/>
                  <a:pt x="196" y="393"/>
                  <a:pt x="201" y="393"/>
                </a:cubicBezTo>
                <a:lnTo>
                  <a:pt x="353" y="393"/>
                </a:lnTo>
                <a:cubicBezTo>
                  <a:pt x="361" y="392"/>
                  <a:pt x="364" y="383"/>
                  <a:pt x="359" y="378"/>
                </a:cubicBezTo>
                <a:lnTo>
                  <a:pt x="327" y="345"/>
                </a:lnTo>
                <a:cubicBezTo>
                  <a:pt x="369" y="309"/>
                  <a:pt x="395" y="256"/>
                  <a:pt x="395" y="197"/>
                </a:cubicBezTo>
                <a:cubicBezTo>
                  <a:pt x="395" y="99"/>
                  <a:pt x="324" y="19"/>
                  <a:pt x="231" y="4"/>
                </a:cubicBezTo>
                <a:cubicBezTo>
                  <a:pt x="225" y="3"/>
                  <a:pt x="221" y="7"/>
                  <a:pt x="221" y="12"/>
                </a:cubicBezTo>
                <a:close/>
                <a:moveTo>
                  <a:pt x="64" y="17"/>
                </a:moveTo>
                <a:lnTo>
                  <a:pt x="186" y="17"/>
                </a:lnTo>
                <a:lnTo>
                  <a:pt x="186" y="139"/>
                </a:lnTo>
                <a:lnTo>
                  <a:pt x="142" y="96"/>
                </a:lnTo>
                <a:cubicBezTo>
                  <a:pt x="139" y="93"/>
                  <a:pt x="135" y="93"/>
                  <a:pt x="131" y="95"/>
                </a:cubicBezTo>
                <a:cubicBezTo>
                  <a:pt x="98" y="116"/>
                  <a:pt x="76" y="153"/>
                  <a:pt x="76" y="196"/>
                </a:cubicBezTo>
                <a:cubicBezTo>
                  <a:pt x="76" y="248"/>
                  <a:pt x="110" y="293"/>
                  <a:pt x="157" y="309"/>
                </a:cubicBezTo>
                <a:lnTo>
                  <a:pt x="157" y="369"/>
                </a:lnTo>
                <a:cubicBezTo>
                  <a:pt x="77" y="352"/>
                  <a:pt x="18" y="281"/>
                  <a:pt x="18" y="196"/>
                </a:cubicBezTo>
                <a:cubicBezTo>
                  <a:pt x="18" y="138"/>
                  <a:pt x="45" y="88"/>
                  <a:pt x="87" y="55"/>
                </a:cubicBezTo>
                <a:cubicBezTo>
                  <a:pt x="91" y="51"/>
                  <a:pt x="92" y="45"/>
                  <a:pt x="88" y="42"/>
                </a:cubicBezTo>
                <a:lnTo>
                  <a:pt x="64" y="17"/>
                </a:lnTo>
                <a:close/>
                <a:moveTo>
                  <a:pt x="238" y="23"/>
                </a:moveTo>
                <a:cubicBezTo>
                  <a:pt x="318" y="41"/>
                  <a:pt x="378" y="112"/>
                  <a:pt x="378" y="197"/>
                </a:cubicBezTo>
                <a:cubicBezTo>
                  <a:pt x="378" y="254"/>
                  <a:pt x="350" y="305"/>
                  <a:pt x="308" y="337"/>
                </a:cubicBezTo>
                <a:cubicBezTo>
                  <a:pt x="304" y="341"/>
                  <a:pt x="304" y="347"/>
                  <a:pt x="308" y="351"/>
                </a:cubicBezTo>
                <a:lnTo>
                  <a:pt x="332" y="375"/>
                </a:lnTo>
                <a:lnTo>
                  <a:pt x="210" y="375"/>
                </a:lnTo>
                <a:lnTo>
                  <a:pt x="210" y="253"/>
                </a:lnTo>
                <a:lnTo>
                  <a:pt x="253" y="296"/>
                </a:lnTo>
                <a:cubicBezTo>
                  <a:pt x="256" y="299"/>
                  <a:pt x="261" y="300"/>
                  <a:pt x="264" y="297"/>
                </a:cubicBezTo>
                <a:cubicBezTo>
                  <a:pt x="297" y="276"/>
                  <a:pt x="319" y="239"/>
                  <a:pt x="319" y="197"/>
                </a:cubicBezTo>
                <a:cubicBezTo>
                  <a:pt x="319" y="144"/>
                  <a:pt x="286" y="100"/>
                  <a:pt x="238" y="84"/>
                </a:cubicBezTo>
                <a:lnTo>
                  <a:pt x="238" y="23"/>
                </a:lnTo>
                <a:close/>
              </a:path>
            </a:pathLst>
          </a:custGeom>
          <a:solidFill>
            <a:schemeClr val="accent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0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874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4370996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服务输出</a:t>
            </a:r>
            <a:r>
              <a:rPr lang="en-US" altLang="zh-CN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——</a:t>
            </a:r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专题报告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5"/>
          <p:cNvSpPr txBox="1">
            <a:spLocks/>
          </p:cNvSpPr>
          <p:nvPr/>
        </p:nvSpPr>
        <p:spPr>
          <a:xfrm>
            <a:off x="494801" y="1651396"/>
            <a:ext cx="1907115" cy="2841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15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安全普查报告</a:t>
            </a:r>
            <a:endParaRPr lang="en-JM" sz="3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5" y="2140874"/>
            <a:ext cx="1862420" cy="2442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81" y="2140874"/>
            <a:ext cx="1943293" cy="2435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4812238" y="1647849"/>
            <a:ext cx="1907115" cy="284163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5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专题预警报告</a:t>
            </a:r>
            <a:endParaRPr lang="en-JM" sz="15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690" y="2140875"/>
            <a:ext cx="1725041" cy="2443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925" y="2180156"/>
            <a:ext cx="1761984" cy="2404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768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17050" y="699408"/>
            <a:ext cx="8058081" cy="3767769"/>
            <a:chOff x="184963" y="932544"/>
            <a:chExt cx="10742709" cy="5023691"/>
          </a:xfrm>
        </p:grpSpPr>
        <p:sp>
          <p:nvSpPr>
            <p:cNvPr id="19" name="TextBox 18"/>
            <p:cNvSpPr txBox="1"/>
            <p:nvPr/>
          </p:nvSpPr>
          <p:spPr>
            <a:xfrm>
              <a:off x="5714521" y="2155703"/>
              <a:ext cx="997805" cy="135421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2</a:t>
              </a:r>
              <a:endParaRPr lang="zh-CN" altLang="en-US" sz="6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4" name="TextBox 18"/>
            <p:cNvSpPr txBox="1"/>
            <p:nvPr/>
          </p:nvSpPr>
          <p:spPr>
            <a:xfrm>
              <a:off x="5714521" y="3378860"/>
              <a:ext cx="997805" cy="1354217"/>
            </a:xfrm>
            <a:prstGeom prst="rect">
              <a:avLst/>
            </a:prstGeom>
            <a:solidFill>
              <a:srgbClr val="79ACC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6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3</a:t>
              </a:r>
              <a:endParaRPr lang="zh-CN" altLang="en-US" sz="6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9" name="TextBox 18"/>
            <p:cNvSpPr txBox="1"/>
            <p:nvPr/>
          </p:nvSpPr>
          <p:spPr>
            <a:xfrm>
              <a:off x="5714521" y="4602018"/>
              <a:ext cx="997805" cy="1354217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600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</a:t>
              </a:r>
              <a:endParaRPr lang="zh-CN" altLang="en-US" sz="6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" name="TextBox 18"/>
            <p:cNvSpPr txBox="1"/>
            <p:nvPr/>
          </p:nvSpPr>
          <p:spPr>
            <a:xfrm>
              <a:off x="5714521" y="932544"/>
              <a:ext cx="997805" cy="1354217"/>
            </a:xfrm>
            <a:prstGeom prst="rect">
              <a:avLst/>
            </a:prstGeom>
            <a:solidFill>
              <a:srgbClr val="79ACC9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1</a:t>
              </a:r>
              <a:endParaRPr lang="zh-CN" altLang="en-US" sz="6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751208" y="1396707"/>
              <a:ext cx="4176464" cy="430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 Semilight" panose="020B0402040204020203" pitchFamily="34" charset="0"/>
                </a:rPr>
                <a:t>海量站点监管的困境</a:t>
              </a:r>
              <a:endPara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TextBox 18"/>
            <p:cNvSpPr txBox="1"/>
            <p:nvPr/>
          </p:nvSpPr>
          <p:spPr>
            <a:xfrm>
              <a:off x="5845080" y="1125919"/>
              <a:ext cx="90440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3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751208" y="2628593"/>
              <a:ext cx="4176464" cy="430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态势感知服务的内容</a:t>
              </a:r>
            </a:p>
          </p:txBody>
        </p:sp>
        <p:sp>
          <p:nvSpPr>
            <p:cNvPr id="22" name="TextBox 18"/>
            <p:cNvSpPr txBox="1"/>
            <p:nvPr/>
          </p:nvSpPr>
          <p:spPr>
            <a:xfrm>
              <a:off x="5845080" y="2359149"/>
              <a:ext cx="173449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3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751208" y="3860479"/>
              <a:ext cx="4176464" cy="430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态势感知服务的特色</a:t>
              </a:r>
            </a:p>
          </p:txBody>
        </p:sp>
        <p:sp>
          <p:nvSpPr>
            <p:cNvPr id="27" name="TextBox 18"/>
            <p:cNvSpPr txBox="1"/>
            <p:nvPr/>
          </p:nvSpPr>
          <p:spPr>
            <a:xfrm>
              <a:off x="5845080" y="3558113"/>
              <a:ext cx="173449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3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751208" y="5092366"/>
              <a:ext cx="4176464" cy="4304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zh-CN" altLang="en-US" sz="1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服务价值与用户案例</a:t>
              </a:r>
            </a:p>
          </p:txBody>
        </p:sp>
        <p:sp>
          <p:nvSpPr>
            <p:cNvPr id="32" name="TextBox 18"/>
            <p:cNvSpPr txBox="1"/>
            <p:nvPr/>
          </p:nvSpPr>
          <p:spPr>
            <a:xfrm>
              <a:off x="5845080" y="4811753"/>
              <a:ext cx="8672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36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36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" name="文本框 3"/>
            <p:cNvSpPr txBox="1"/>
            <p:nvPr/>
          </p:nvSpPr>
          <p:spPr>
            <a:xfrm>
              <a:off x="184963" y="2767289"/>
              <a:ext cx="5375094" cy="1149010"/>
            </a:xfrm>
            <a:prstGeom prst="rect">
              <a:avLst/>
            </a:prstGeom>
            <a:noFill/>
          </p:spPr>
          <p:txBody>
            <a:bodyPr wrap="none" lIns="91426" tIns="45712" rIns="91426" bIns="45712" rtlCol="0">
              <a:spAutoFit/>
            </a:bodyPr>
            <a:lstStyle/>
            <a:p>
              <a:pPr algn="ctr"/>
              <a:r>
                <a:rPr lang="zh-CN" altLang="en-US" sz="5000" dirty="0">
                  <a:solidFill>
                    <a:srgbClr val="79ACC9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Segoe UI" pitchFamily="34" charset="0"/>
                </a:rPr>
                <a:t>态势感知服务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217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4794244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服务输出</a:t>
            </a:r>
            <a:r>
              <a:rPr lang="en-US" altLang="zh-CN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——</a:t>
            </a:r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可视化展现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868" y="1488954"/>
            <a:ext cx="5453590" cy="32285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1600" y="1856228"/>
            <a:ext cx="175432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1">
                    <a:lumMod val="75000"/>
                    <a:lumOff val="25000"/>
                  </a:schemeClr>
                </a:solidFill>
              </a:rPr>
              <a:t>各维度立体分析模型</a:t>
            </a:r>
            <a:endParaRPr kumimoji="1" lang="zh-CN" altLang="en-US" dirty="0">
              <a:solidFill>
                <a:schemeClr val="accent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1600" y="2378703"/>
            <a:ext cx="175432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rgbClr val="1271B7"/>
                </a:solidFill>
              </a:rPr>
              <a:t>国、省、市多级展现</a:t>
            </a:r>
            <a:endParaRPr kumimoji="1" lang="zh-CN" altLang="en-US" dirty="0">
              <a:solidFill>
                <a:srgbClr val="1271B7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820" y="1447267"/>
            <a:ext cx="5650498" cy="34921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50064" y="2945179"/>
            <a:ext cx="175432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rgbClr val="1271B7"/>
                </a:solidFill>
              </a:rPr>
              <a:t>宏观到微观多级钻取</a:t>
            </a:r>
            <a:endParaRPr kumimoji="1" lang="zh-CN" altLang="en-US" dirty="0">
              <a:solidFill>
                <a:srgbClr val="1271B7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101" y="1447955"/>
            <a:ext cx="5773639" cy="35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7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1831509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服务终端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cloud_128px_1187370_easyicon.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25" y="2132317"/>
            <a:ext cx="1219359" cy="1219200"/>
          </a:xfrm>
          <a:prstGeom prst="rect">
            <a:avLst/>
          </a:prstGeom>
        </p:spPr>
      </p:pic>
      <p:pic>
        <p:nvPicPr>
          <p:cNvPr id="10" name="Picture 15" descr="204-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08" y="2356305"/>
            <a:ext cx="481075" cy="5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204-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13" y="2355156"/>
            <a:ext cx="481075" cy="5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5" descr="204-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23" y="2623388"/>
            <a:ext cx="481075" cy="52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线箭头连接符 13"/>
          <p:cNvCxnSpPr>
            <a:stCxn id="9" idx="3"/>
          </p:cNvCxnSpPr>
          <p:nvPr/>
        </p:nvCxnSpPr>
        <p:spPr>
          <a:xfrm flipV="1">
            <a:off x="2714984" y="2732297"/>
            <a:ext cx="835804" cy="9620"/>
          </a:xfrm>
          <a:prstGeom prst="straightConnector1">
            <a:avLst/>
          </a:prstGeom>
          <a:ln w="76200" cmpd="sng">
            <a:solidFill>
              <a:srgbClr val="229BB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691214" y="2684193"/>
            <a:ext cx="85664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云端监测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43199" y="3212186"/>
            <a:ext cx="124136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en-US" altLang="zh-CN" dirty="0" smtClean="0"/>
              <a:t>7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专家值守</a:t>
            </a:r>
            <a:endParaRPr kumimoji="1"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826168" y="1245586"/>
            <a:ext cx="1726704" cy="1219505"/>
          </a:xfrm>
          <a:prstGeom prst="rect">
            <a:avLst/>
          </a:prstGeom>
          <a:solidFill>
            <a:schemeClr val="accent5">
              <a:alpha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态势感知可视化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604033" y="2505396"/>
            <a:ext cx="1726704" cy="1219505"/>
          </a:xfrm>
          <a:prstGeom prst="rect">
            <a:avLst/>
          </a:prstGeom>
          <a:solidFill>
            <a:srgbClr val="79ACC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事件通报处理管理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19148" y="3744548"/>
            <a:ext cx="1726704" cy="1219505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专业报告与资讯分析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604" y="1260320"/>
            <a:ext cx="1698021" cy="12025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328" y="2520640"/>
            <a:ext cx="1754862" cy="121626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0235" y="3780960"/>
            <a:ext cx="1705257" cy="1198987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578209" y="3404120"/>
            <a:ext cx="232755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rgbClr val="1271B7"/>
                </a:solidFill>
              </a:rPr>
              <a:t>富终端接受并管理服务数据</a:t>
            </a:r>
            <a:endParaRPr kumimoji="1" lang="zh-CN" altLang="en-US" dirty="0">
              <a:solidFill>
                <a:srgbClr val="1271B7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2378" y="1268462"/>
            <a:ext cx="1385430" cy="2462645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7553844" y="3771339"/>
            <a:ext cx="1414541" cy="119271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移动终端</a:t>
            </a:r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APP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892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972848" y="2458305"/>
            <a:ext cx="3868595" cy="31515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ts val="1725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态势感知服务优势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18"/>
          <p:cNvSpPr txBox="1"/>
          <p:nvPr/>
        </p:nvSpPr>
        <p:spPr>
          <a:xfrm>
            <a:off x="3312706" y="2225501"/>
            <a:ext cx="1301040" cy="7001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1"/>
            <a:r>
              <a:rPr lang="en-US" altLang="zh-CN" sz="4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4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18"/>
          <p:cNvSpPr txBox="1"/>
          <p:nvPr/>
        </p:nvSpPr>
        <p:spPr>
          <a:xfrm>
            <a:off x="3214774" y="2029294"/>
            <a:ext cx="568680" cy="1084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6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052359" y="153781"/>
            <a:ext cx="1301040" cy="48359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sz="310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63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2934488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带系统的服务</a:t>
            </a:r>
            <a:r>
              <a:rPr lang="en-US" altLang="zh-CN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+</a:t>
            </a:r>
            <a:endParaRPr lang="zh-CN" altLang="en-US" sz="3300" dirty="0">
              <a:solidFill>
                <a:srgbClr val="6D9BB6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Mail_Contents_128px_1191302_easyicon.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7" y="1352550"/>
            <a:ext cx="800204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文本框 4"/>
          <p:cNvSpPr txBox="1"/>
          <p:nvPr/>
        </p:nvSpPr>
        <p:spPr>
          <a:xfrm>
            <a:off x="1933827" y="1638300"/>
            <a:ext cx="139525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离散的邮件告警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35929">
            <a:off x="432917" y="2324102"/>
            <a:ext cx="869888" cy="1090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362" y="2301645"/>
            <a:ext cx="757356" cy="1072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87365">
            <a:off x="1085993" y="2474662"/>
            <a:ext cx="722391" cy="985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2000511" y="2876552"/>
            <a:ext cx="139525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各类报告需存档</a:t>
            </a:r>
            <a:endParaRPr kumimoji="1" lang="zh-CN" altLang="en-US" dirty="0"/>
          </a:p>
        </p:txBody>
      </p:sp>
      <p:pic>
        <p:nvPicPr>
          <p:cNvPr id="11" name="图片 10" descr="telephone_128px_1133177_easyicon.net.png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17" y="3581400"/>
            <a:ext cx="73352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1933828" y="3952876"/>
            <a:ext cx="157479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电话沟通了解现状</a:t>
            </a:r>
            <a:endParaRPr kumimoji="1"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47733" y="4676775"/>
            <a:ext cx="2962661" cy="30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传统服务现状</a:t>
            </a:r>
            <a:endParaRPr kumimoji="1" lang="zh-CN" altLang="en-US" dirty="0"/>
          </a:p>
        </p:txBody>
      </p:sp>
      <p:grpSp>
        <p:nvGrpSpPr>
          <p:cNvPr id="24" name="组 23"/>
          <p:cNvGrpSpPr/>
          <p:nvPr/>
        </p:nvGrpSpPr>
        <p:grpSpPr>
          <a:xfrm>
            <a:off x="3791443" y="1352550"/>
            <a:ext cx="5271710" cy="3648075"/>
            <a:chOff x="5054600" y="1803400"/>
            <a:chExt cx="7028031" cy="4864100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40766" y="4737101"/>
              <a:ext cx="1498443" cy="106138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0" name="矩形 9"/>
            <p:cNvSpPr/>
            <p:nvPr/>
          </p:nvSpPr>
          <p:spPr>
            <a:xfrm>
              <a:off x="5054600" y="1803400"/>
              <a:ext cx="1536700" cy="4826000"/>
            </a:xfrm>
            <a:prstGeom prst="rect">
              <a:avLst/>
            </a:prstGeom>
            <a:solidFill>
              <a:srgbClr val="1271B7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14313" indent="-214313">
                <a:buFont typeface="Arial"/>
                <a:buChar char="•"/>
              </a:pPr>
              <a:r>
                <a:rPr kumimoji="1" lang="zh-CN" altLang="en-US" dirty="0" smtClean="0"/>
                <a:t>需要系统规范的服务记录</a:t>
              </a:r>
              <a:endParaRPr kumimoji="1" lang="en-US" altLang="zh-CN" dirty="0" smtClean="0"/>
            </a:p>
            <a:p>
              <a:pPr marL="214313" indent="-214313">
                <a:buFont typeface="Arial"/>
                <a:buChar char="•"/>
              </a:pPr>
              <a:endParaRPr kumimoji="1" lang="en-US" altLang="zh-CN" dirty="0" smtClean="0"/>
            </a:p>
            <a:p>
              <a:pPr marL="214313" indent="-214313">
                <a:buFont typeface="Arial"/>
                <a:buChar char="•"/>
              </a:pPr>
              <a:r>
                <a:rPr kumimoji="1" lang="zh-CN" altLang="en-US" dirty="0" smtClean="0"/>
                <a:t>并可进行数据二次利用</a:t>
              </a:r>
              <a:endParaRPr kumimoji="1" lang="en-US" altLang="zh-CN" dirty="0" smtClean="0"/>
            </a:p>
            <a:p>
              <a:pPr marL="214313" indent="-214313">
                <a:buFont typeface="Arial"/>
                <a:buChar char="•"/>
              </a:pPr>
              <a:endParaRPr kumimoji="1" lang="en-US" altLang="zh-CN" dirty="0" smtClean="0"/>
            </a:p>
            <a:p>
              <a:pPr marL="214313" indent="-214313">
                <a:buFont typeface="Arial"/>
                <a:buChar char="•"/>
              </a:pPr>
              <a:r>
                <a:rPr kumimoji="1" lang="zh-CN" altLang="en-US" dirty="0" smtClean="0"/>
                <a:t>可实时查看安全动态</a:t>
              </a:r>
              <a:endParaRPr kumimoji="1" lang="zh-CN" altLang="en-US" dirty="0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95384" y="1803400"/>
              <a:ext cx="1976193" cy="1244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5" name="文本框 14"/>
            <p:cNvSpPr txBox="1"/>
            <p:nvPr/>
          </p:nvSpPr>
          <p:spPr>
            <a:xfrm>
              <a:off x="9613900" y="2120900"/>
              <a:ext cx="2468731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规范的在线</a:t>
              </a:r>
              <a:r>
                <a:rPr kumimoji="1" lang="en-US" altLang="zh-CN" dirty="0" smtClean="0"/>
                <a:t>/</a:t>
              </a:r>
              <a:r>
                <a:rPr kumimoji="1" lang="zh-CN" altLang="en-US" dirty="0" smtClean="0"/>
                <a:t>离线告警</a:t>
              </a:r>
              <a:endParaRPr kumimoji="1" lang="en-US" altLang="zh-CN" dirty="0" smtClean="0"/>
            </a:p>
            <a:p>
              <a:r>
                <a:rPr kumimoji="1" lang="zh-CN" altLang="en-US" dirty="0" smtClean="0"/>
                <a:t>并可进行二次通报</a:t>
              </a:r>
              <a:endParaRPr kumimoji="1" lang="zh-CN" altLang="en-US" dirty="0"/>
            </a:p>
          </p:txBody>
        </p:sp>
        <p:pic>
          <p:nvPicPr>
            <p:cNvPr id="16" name="图片 15" descr="Document_download_202.15040650407px_1198226_easyicon.net.png"/>
            <p:cNvPicPr>
              <a:picLocks noChangeAspect="1"/>
            </p:cNvPicPr>
            <p:nvPr/>
          </p:nvPicPr>
          <p:blipFill>
            <a:blip r:embed="rId9" cstate="print">
              <a:duotone>
                <a:prstClr val="black"/>
                <a:srgbClr val="FF132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8728" y="3187700"/>
              <a:ext cx="1028471" cy="1130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7" name="图片 16" descr="news_paper_pocket_128px_3684_easyicon.net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4200" y="2921000"/>
              <a:ext cx="1485900" cy="1485900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9664699" y="3784600"/>
              <a:ext cx="2400345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报告与资讯在线推送</a:t>
              </a:r>
              <a:endParaRPr kumimoji="1" lang="zh-CN" altLang="en-US" dirty="0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48700" y="4686300"/>
              <a:ext cx="676658" cy="112670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文本框 21"/>
            <p:cNvSpPr txBox="1"/>
            <p:nvPr/>
          </p:nvSpPr>
          <p:spPr>
            <a:xfrm>
              <a:off x="9677400" y="5207000"/>
              <a:ext cx="222938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/>
                <a:t>实时查看</a:t>
              </a:r>
              <a:r>
                <a:rPr kumimoji="1" lang="en-US" altLang="zh-CN" dirty="0" smtClean="0"/>
                <a:t>/</a:t>
              </a:r>
              <a:r>
                <a:rPr kumimoji="1" lang="zh-CN" altLang="en-US" dirty="0" smtClean="0"/>
                <a:t>展示动态</a:t>
              </a:r>
              <a:endParaRPr kumimoji="1" lang="zh-CN" altLang="en-US" dirty="0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24700" y="6261100"/>
              <a:ext cx="3949700" cy="406400"/>
            </a:xfrm>
            <a:prstGeom prst="rect">
              <a:avLst/>
            </a:prstGeom>
            <a:solidFill>
              <a:schemeClr val="accent1">
                <a:lumMod val="75000"/>
                <a:lumOff val="2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 smtClean="0"/>
                <a:t>更敏捷科学的服务载体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6514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6280249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大数据专业处理与专家能力结合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占位符 9" descr="节点地图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" r="-2201"/>
          <a:stretch/>
        </p:blipFill>
        <p:spPr>
          <a:xfrm>
            <a:off x="3746392" y="2031160"/>
            <a:ext cx="2509367" cy="1714166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</p:pic>
      <p:sp>
        <p:nvSpPr>
          <p:cNvPr id="6" name="文本占位符 5"/>
          <p:cNvSpPr txBox="1">
            <a:spLocks/>
          </p:cNvSpPr>
          <p:nvPr/>
        </p:nvSpPr>
        <p:spPr>
          <a:xfrm>
            <a:off x="495784" y="1388375"/>
            <a:ext cx="2984407" cy="334452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buClr>
                <a:srgbClr val="FF8600"/>
              </a:buClr>
              <a:defRPr/>
            </a:pPr>
            <a:r>
              <a:rPr kumimoji="1" lang="zh-CN" altLang="en-US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分布式基础网络</a:t>
            </a:r>
            <a:endParaRPr kumimoji="1" lang="en-US" altLang="zh-CN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 defTabSz="685800">
              <a:buClr>
                <a:srgbClr val="FF8600"/>
              </a:buClr>
              <a:defRPr/>
            </a:pP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覆盖全国</a:t>
            </a:r>
            <a:r>
              <a:rPr kumimoji="1" lang="en-US" altLang="zh-CN" sz="2400" dirty="0">
                <a:latin typeface="微软雅黑"/>
                <a:ea typeface="微软雅黑"/>
                <a:cs typeface="微软雅黑"/>
              </a:rPr>
              <a:t>32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个省市的监测节点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pPr defTabSz="685800">
              <a:buClr>
                <a:srgbClr val="FF8600"/>
              </a:buClr>
              <a:defRPr/>
            </a:pP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自发现网络空间在线系统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pPr defTabSz="685800">
              <a:buClr>
                <a:srgbClr val="FF8600"/>
              </a:buClr>
              <a:defRPr/>
            </a:pP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pPr defTabSz="685800">
              <a:buClr>
                <a:srgbClr val="FF8600"/>
              </a:buClr>
              <a:defRPr/>
            </a:pPr>
            <a:r>
              <a:rPr kumimoji="1" lang="zh-CN" altLang="en-US" b="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海量数据处理性能</a:t>
            </a:r>
            <a:endParaRPr kumimoji="1" lang="en-US" altLang="zh-CN" b="1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  <a:p>
            <a:pPr defTabSz="685800">
              <a:buClr>
                <a:srgbClr val="FF8600"/>
              </a:buClr>
              <a:defRPr/>
            </a:pP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网络设备      </a:t>
            </a:r>
            <a:r>
              <a:rPr kumimoji="1" lang="zh-CN" altLang="zh-CN" sz="2100" dirty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en-US" altLang="zh-CN" sz="2100" dirty="0"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2100" dirty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sz="2100" dirty="0">
                <a:latin typeface="微软雅黑"/>
                <a:ea typeface="微软雅黑"/>
                <a:cs typeface="微软雅黑"/>
              </a:rPr>
              <a:t>339</a:t>
            </a:r>
            <a:r>
              <a:rPr kumimoji="1" lang="zh-CN" altLang="en-US" sz="2100" dirty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sz="2100" dirty="0">
                <a:latin typeface="微软雅黑"/>
                <a:ea typeface="微软雅黑"/>
                <a:cs typeface="微软雅黑"/>
              </a:rPr>
              <a:t>390</a:t>
            </a:r>
          </a:p>
          <a:p>
            <a:pPr defTabSz="685800">
              <a:buClr>
                <a:srgbClr val="FF8600"/>
              </a:buClr>
              <a:defRPr/>
            </a:pP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发现漏洞</a:t>
            </a:r>
            <a:r>
              <a:rPr kumimoji="1" lang="zh-CN" altLang="en-US" sz="2100" dirty="0">
                <a:latin typeface="微软雅黑"/>
                <a:ea typeface="微软雅黑"/>
                <a:cs typeface="微软雅黑"/>
              </a:rPr>
              <a:t>    </a:t>
            </a:r>
            <a:r>
              <a:rPr kumimoji="1" lang="en-US" altLang="zh-CN" sz="2100" dirty="0">
                <a:latin typeface="微软雅黑"/>
                <a:ea typeface="微软雅黑"/>
                <a:cs typeface="微软雅黑"/>
              </a:rPr>
              <a:t>68</a:t>
            </a:r>
            <a:r>
              <a:rPr kumimoji="1" lang="zh-CN" altLang="en-US" sz="2100" dirty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sz="2100" dirty="0">
                <a:latin typeface="微软雅黑"/>
                <a:ea typeface="微软雅黑"/>
                <a:cs typeface="微软雅黑"/>
              </a:rPr>
              <a:t>922</a:t>
            </a:r>
            <a:r>
              <a:rPr kumimoji="1" lang="zh-CN" altLang="en-US" sz="2100" dirty="0">
                <a:latin typeface="微软雅黑"/>
                <a:ea typeface="微软雅黑"/>
                <a:cs typeface="微软雅黑"/>
              </a:rPr>
              <a:t>，</a:t>
            </a:r>
            <a:r>
              <a:rPr kumimoji="1" lang="en-US" altLang="zh-CN" sz="2100" dirty="0">
                <a:latin typeface="微软雅黑"/>
                <a:ea typeface="微软雅黑"/>
                <a:cs typeface="微软雅黑"/>
              </a:rPr>
              <a:t>867</a:t>
            </a:r>
          </a:p>
          <a:p>
            <a:pPr defTabSz="685800">
              <a:buClr>
                <a:srgbClr val="FF8600"/>
              </a:buClr>
              <a:defRPr/>
            </a:pP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存储数据         </a:t>
            </a:r>
            <a:r>
              <a:rPr kumimoji="1" lang="en-US" altLang="zh-CN" sz="2100" dirty="0">
                <a:latin typeface="微软雅黑"/>
                <a:ea typeface="微软雅黑"/>
                <a:cs typeface="微软雅黑"/>
              </a:rPr>
              <a:t>465TB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 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  <a:p>
            <a:pPr defTabSz="685800">
              <a:buClr>
                <a:srgbClr val="FF8600"/>
              </a:buClr>
              <a:defRPr/>
            </a:pP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安全事件         </a:t>
            </a:r>
            <a:r>
              <a:rPr kumimoji="1" lang="en-US" altLang="zh-CN" sz="2100" dirty="0">
                <a:latin typeface="微软雅黑"/>
                <a:ea typeface="微软雅黑"/>
                <a:cs typeface="微软雅黑"/>
              </a:rPr>
              <a:t>8500</a:t>
            </a:r>
            <a:r>
              <a:rPr kumimoji="1" lang="zh-CN" altLang="en-US" sz="2100" dirty="0">
                <a:latin typeface="微软雅黑"/>
                <a:ea typeface="微软雅黑"/>
                <a:cs typeface="微软雅黑"/>
              </a:rPr>
              <a:t>多起</a:t>
            </a:r>
            <a:endParaRPr kumimoji="1" lang="en-US" altLang="zh-CN" sz="2100" dirty="0">
              <a:latin typeface="微软雅黑"/>
              <a:ea typeface="微软雅黑"/>
              <a:cs typeface="微软雅黑"/>
            </a:endParaRPr>
          </a:p>
          <a:p>
            <a:pPr defTabSz="685800">
              <a:buClr>
                <a:srgbClr val="FF8600"/>
              </a:buClr>
              <a:defRPr/>
            </a:pP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en-US" altLang="zh-CN" sz="2100" dirty="0">
                <a:latin typeface="微软雅黑"/>
                <a:ea typeface="微软雅黑"/>
                <a:cs typeface="微软雅黑"/>
              </a:rPr>
              <a:t>HADOOP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的大数据架构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62140" y="2095500"/>
            <a:ext cx="1605034" cy="284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0day</a:t>
            </a:r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挖掘策略更新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462140" y="2533650"/>
            <a:ext cx="1395254" cy="284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事件取证与审核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62140" y="2962275"/>
            <a:ext cx="1215717" cy="284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威胁情报分析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462140" y="3390900"/>
            <a:ext cx="1574790" cy="28469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安全资讯动态分享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262305" y="2218142"/>
            <a:ext cx="599063" cy="11464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专家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24</a:t>
            </a:r>
            <a:r>
              <a:rPr kumimoji="1" lang="zh-CN" altLang="en-US" dirty="0" smtClean="0"/>
              <a:t>安全值守服务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842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4794244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技术态转化为管理态服务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六边形 3"/>
          <p:cNvSpPr/>
          <p:nvPr/>
        </p:nvSpPr>
        <p:spPr>
          <a:xfrm rot="16200000">
            <a:off x="4394209" y="3126356"/>
            <a:ext cx="2166431" cy="1867856"/>
          </a:xfrm>
          <a:prstGeom prst="hexagon">
            <a:avLst/>
          </a:prstGeom>
          <a:solidFill>
            <a:srgbClr val="6D9BB6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六边形 4"/>
          <p:cNvSpPr/>
          <p:nvPr/>
        </p:nvSpPr>
        <p:spPr>
          <a:xfrm rot="16200000">
            <a:off x="2526353" y="3126357"/>
            <a:ext cx="2166431" cy="1867856"/>
          </a:xfrm>
          <a:prstGeom prst="hexagon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六边形 5"/>
          <p:cNvSpPr/>
          <p:nvPr/>
        </p:nvSpPr>
        <p:spPr>
          <a:xfrm rot="16200000">
            <a:off x="3460281" y="1432299"/>
            <a:ext cx="2166431" cy="1867856"/>
          </a:xfrm>
          <a:prstGeom prst="hexagon">
            <a:avLst/>
          </a:prstGeom>
          <a:solidFill>
            <a:schemeClr val="accent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Freeform 74"/>
          <p:cNvSpPr>
            <a:spLocks/>
          </p:cNvSpPr>
          <p:nvPr/>
        </p:nvSpPr>
        <p:spPr bwMode="auto">
          <a:xfrm>
            <a:off x="5287260" y="1256588"/>
            <a:ext cx="348899" cy="400050"/>
          </a:xfrm>
          <a:custGeom>
            <a:avLst/>
            <a:gdLst>
              <a:gd name="T0" fmla="*/ 0 w 293"/>
              <a:gd name="T1" fmla="*/ 85 h 336"/>
              <a:gd name="T2" fmla="*/ 144 w 293"/>
              <a:gd name="T3" fmla="*/ 0 h 336"/>
              <a:gd name="T4" fmla="*/ 291 w 293"/>
              <a:gd name="T5" fmla="*/ 80 h 336"/>
              <a:gd name="T6" fmla="*/ 293 w 293"/>
              <a:gd name="T7" fmla="*/ 249 h 336"/>
              <a:gd name="T8" fmla="*/ 149 w 293"/>
              <a:gd name="T9" fmla="*/ 336 h 336"/>
              <a:gd name="T10" fmla="*/ 2 w 293"/>
              <a:gd name="T11" fmla="*/ 253 h 336"/>
              <a:gd name="T12" fmla="*/ 0 w 293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3" y="249"/>
                </a:lnTo>
                <a:lnTo>
                  <a:pt x="149" y="336"/>
                </a:lnTo>
                <a:lnTo>
                  <a:pt x="2" y="253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51562" y="1347076"/>
            <a:ext cx="217913" cy="194072"/>
            <a:chOff x="10034270" y="674688"/>
            <a:chExt cx="290513" cy="258763"/>
          </a:xfrm>
        </p:grpSpPr>
        <p:sp>
          <p:nvSpPr>
            <p:cNvPr id="9" name="Freeform 75"/>
            <p:cNvSpPr>
              <a:spLocks/>
            </p:cNvSpPr>
            <p:nvPr/>
          </p:nvSpPr>
          <p:spPr bwMode="auto">
            <a:xfrm>
              <a:off x="10061258" y="722313"/>
              <a:ext cx="239713" cy="211138"/>
            </a:xfrm>
            <a:custGeom>
              <a:avLst/>
              <a:gdLst>
                <a:gd name="T0" fmla="*/ 34 w 64"/>
                <a:gd name="T1" fmla="*/ 1 h 56"/>
                <a:gd name="T2" fmla="*/ 28 w 64"/>
                <a:gd name="T3" fmla="*/ 1 h 56"/>
                <a:gd name="T4" fmla="*/ 3 w 64"/>
                <a:gd name="T5" fmla="*/ 16 h 56"/>
                <a:gd name="T6" fmla="*/ 0 w 64"/>
                <a:gd name="T7" fmla="*/ 21 h 56"/>
                <a:gd name="T8" fmla="*/ 0 w 64"/>
                <a:gd name="T9" fmla="*/ 53 h 56"/>
                <a:gd name="T10" fmla="*/ 4 w 64"/>
                <a:gd name="T11" fmla="*/ 56 h 56"/>
                <a:gd name="T12" fmla="*/ 19 w 64"/>
                <a:gd name="T13" fmla="*/ 56 h 56"/>
                <a:gd name="T14" fmla="*/ 22 w 64"/>
                <a:gd name="T15" fmla="*/ 53 h 56"/>
                <a:gd name="T16" fmla="*/ 22 w 64"/>
                <a:gd name="T17" fmla="*/ 38 h 56"/>
                <a:gd name="T18" fmla="*/ 26 w 64"/>
                <a:gd name="T19" fmla="*/ 35 h 56"/>
                <a:gd name="T20" fmla="*/ 39 w 64"/>
                <a:gd name="T21" fmla="*/ 35 h 56"/>
                <a:gd name="T22" fmla="*/ 42 w 64"/>
                <a:gd name="T23" fmla="*/ 38 h 56"/>
                <a:gd name="T24" fmla="*/ 42 w 64"/>
                <a:gd name="T25" fmla="*/ 53 h 56"/>
                <a:gd name="T26" fmla="*/ 46 w 64"/>
                <a:gd name="T27" fmla="*/ 56 h 56"/>
                <a:gd name="T28" fmla="*/ 60 w 64"/>
                <a:gd name="T29" fmla="*/ 56 h 56"/>
                <a:gd name="T30" fmla="*/ 64 w 64"/>
                <a:gd name="T31" fmla="*/ 53 h 56"/>
                <a:gd name="T32" fmla="*/ 64 w 64"/>
                <a:gd name="T33" fmla="*/ 21 h 56"/>
                <a:gd name="T34" fmla="*/ 61 w 64"/>
                <a:gd name="T35" fmla="*/ 16 h 56"/>
                <a:gd name="T36" fmla="*/ 34 w 64"/>
                <a:gd name="T37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6">
                  <a:moveTo>
                    <a:pt x="34" y="1"/>
                  </a:moveTo>
                  <a:cubicBezTo>
                    <a:pt x="33" y="0"/>
                    <a:pt x="30" y="0"/>
                    <a:pt x="28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6"/>
                    <a:pt x="22" y="54"/>
                    <a:pt x="22" y="5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6"/>
                    <a:pt x="24" y="35"/>
                    <a:pt x="26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2" y="36"/>
                    <a:pt x="42" y="38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4"/>
                    <a:pt x="44" y="56"/>
                    <a:pt x="46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4"/>
                    <a:pt x="64" y="53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19"/>
                    <a:pt x="62" y="17"/>
                    <a:pt x="61" y="16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0" name="Freeform 76"/>
            <p:cNvSpPr>
              <a:spLocks/>
            </p:cNvSpPr>
            <p:nvPr/>
          </p:nvSpPr>
          <p:spPr bwMode="auto">
            <a:xfrm>
              <a:off x="10034270" y="674688"/>
              <a:ext cx="290513" cy="96838"/>
            </a:xfrm>
            <a:custGeom>
              <a:avLst/>
              <a:gdLst>
                <a:gd name="T0" fmla="*/ 76 w 77"/>
                <a:gd name="T1" fmla="*/ 25 h 26"/>
                <a:gd name="T2" fmla="*/ 72 w 77"/>
                <a:gd name="T3" fmla="*/ 25 h 26"/>
                <a:gd name="T4" fmla="*/ 41 w 77"/>
                <a:gd name="T5" fmla="*/ 7 h 26"/>
                <a:gd name="T6" fmla="*/ 35 w 77"/>
                <a:gd name="T7" fmla="*/ 7 h 26"/>
                <a:gd name="T8" fmla="*/ 5 w 77"/>
                <a:gd name="T9" fmla="*/ 25 h 26"/>
                <a:gd name="T10" fmla="*/ 1 w 77"/>
                <a:gd name="T11" fmla="*/ 25 h 26"/>
                <a:gd name="T12" fmla="*/ 3 w 77"/>
                <a:gd name="T13" fmla="*/ 21 h 26"/>
                <a:gd name="T14" fmla="*/ 35 w 77"/>
                <a:gd name="T15" fmla="*/ 2 h 26"/>
                <a:gd name="T16" fmla="*/ 41 w 77"/>
                <a:gd name="T17" fmla="*/ 1 h 26"/>
                <a:gd name="T18" fmla="*/ 75 w 77"/>
                <a:gd name="T19" fmla="*/ 21 h 26"/>
                <a:gd name="T20" fmla="*/ 76 w 77"/>
                <a:gd name="T2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26">
                  <a:moveTo>
                    <a:pt x="76" y="25"/>
                  </a:moveTo>
                  <a:cubicBezTo>
                    <a:pt x="76" y="26"/>
                    <a:pt x="74" y="26"/>
                    <a:pt x="72" y="25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6"/>
                    <a:pt x="37" y="6"/>
                    <a:pt x="35" y="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6"/>
                    <a:pt x="1" y="25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1"/>
                    <a:pt x="39" y="0"/>
                    <a:pt x="41" y="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2"/>
                    <a:pt x="77" y="24"/>
                    <a:pt x="76" y="25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11" name="Freeform 77"/>
          <p:cNvSpPr>
            <a:spLocks/>
          </p:cNvSpPr>
          <p:nvPr/>
        </p:nvSpPr>
        <p:spPr bwMode="auto">
          <a:xfrm>
            <a:off x="6321334" y="2996806"/>
            <a:ext cx="350089" cy="400050"/>
          </a:xfrm>
          <a:custGeom>
            <a:avLst/>
            <a:gdLst>
              <a:gd name="T0" fmla="*/ 0 w 294"/>
              <a:gd name="T1" fmla="*/ 87 h 336"/>
              <a:gd name="T2" fmla="*/ 145 w 294"/>
              <a:gd name="T3" fmla="*/ 0 h 336"/>
              <a:gd name="T4" fmla="*/ 292 w 294"/>
              <a:gd name="T5" fmla="*/ 82 h 336"/>
              <a:gd name="T6" fmla="*/ 294 w 294"/>
              <a:gd name="T7" fmla="*/ 250 h 336"/>
              <a:gd name="T8" fmla="*/ 152 w 294"/>
              <a:gd name="T9" fmla="*/ 336 h 336"/>
              <a:gd name="T10" fmla="*/ 5 w 294"/>
              <a:gd name="T11" fmla="*/ 255 h 336"/>
              <a:gd name="T12" fmla="*/ 0 w 294"/>
              <a:gd name="T13" fmla="*/ 87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7"/>
                </a:moveTo>
                <a:lnTo>
                  <a:pt x="145" y="0"/>
                </a:lnTo>
                <a:lnTo>
                  <a:pt x="292" y="82"/>
                </a:lnTo>
                <a:lnTo>
                  <a:pt x="294" y="250"/>
                </a:lnTo>
                <a:lnTo>
                  <a:pt x="152" y="336"/>
                </a:lnTo>
                <a:lnTo>
                  <a:pt x="5" y="255"/>
                </a:lnTo>
                <a:lnTo>
                  <a:pt x="0" y="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6" name="Freeform 81"/>
          <p:cNvSpPr>
            <a:spLocks/>
          </p:cNvSpPr>
          <p:nvPr/>
        </p:nvSpPr>
        <p:spPr bwMode="auto">
          <a:xfrm>
            <a:off x="2474638" y="2974184"/>
            <a:ext cx="350089" cy="400050"/>
          </a:xfrm>
          <a:custGeom>
            <a:avLst/>
            <a:gdLst>
              <a:gd name="T0" fmla="*/ 0 w 294"/>
              <a:gd name="T1" fmla="*/ 85 h 336"/>
              <a:gd name="T2" fmla="*/ 144 w 294"/>
              <a:gd name="T3" fmla="*/ 0 h 336"/>
              <a:gd name="T4" fmla="*/ 291 w 294"/>
              <a:gd name="T5" fmla="*/ 80 h 336"/>
              <a:gd name="T6" fmla="*/ 294 w 294"/>
              <a:gd name="T7" fmla="*/ 248 h 336"/>
              <a:gd name="T8" fmla="*/ 152 w 294"/>
              <a:gd name="T9" fmla="*/ 336 h 336"/>
              <a:gd name="T10" fmla="*/ 5 w 294"/>
              <a:gd name="T11" fmla="*/ 253 h 336"/>
              <a:gd name="T12" fmla="*/ 0 w 294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4" y="248"/>
                </a:lnTo>
                <a:lnTo>
                  <a:pt x="152" y="336"/>
                </a:lnTo>
                <a:lnTo>
                  <a:pt x="5" y="253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542512" y="3106344"/>
            <a:ext cx="214340" cy="132160"/>
            <a:chOff x="6213158" y="2928938"/>
            <a:chExt cx="285750" cy="176213"/>
          </a:xfrm>
        </p:grpSpPr>
        <p:sp>
          <p:nvSpPr>
            <p:cNvPr id="18" name="Freeform 82"/>
            <p:cNvSpPr>
              <a:spLocks/>
            </p:cNvSpPr>
            <p:nvPr/>
          </p:nvSpPr>
          <p:spPr bwMode="auto">
            <a:xfrm>
              <a:off x="6227445" y="2928938"/>
              <a:ext cx="255588" cy="71438"/>
            </a:xfrm>
            <a:custGeom>
              <a:avLst/>
              <a:gdLst>
                <a:gd name="T0" fmla="*/ 39 w 68"/>
                <a:gd name="T1" fmla="*/ 18 h 19"/>
                <a:gd name="T2" fmla="*/ 68 w 68"/>
                <a:gd name="T3" fmla="*/ 1 h 19"/>
                <a:gd name="T4" fmla="*/ 66 w 68"/>
                <a:gd name="T5" fmla="*/ 0 h 19"/>
                <a:gd name="T6" fmla="*/ 3 w 68"/>
                <a:gd name="T7" fmla="*/ 0 h 19"/>
                <a:gd name="T8" fmla="*/ 0 w 68"/>
                <a:gd name="T9" fmla="*/ 1 h 19"/>
                <a:gd name="T10" fmla="*/ 30 w 68"/>
                <a:gd name="T11" fmla="*/ 18 h 19"/>
                <a:gd name="T12" fmla="*/ 39 w 68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9">
                  <a:moveTo>
                    <a:pt x="39" y="18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19"/>
                    <a:pt x="36" y="19"/>
                    <a:pt x="39" y="18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9" name="Freeform 83"/>
            <p:cNvSpPr>
              <a:spLocks/>
            </p:cNvSpPr>
            <p:nvPr/>
          </p:nvSpPr>
          <p:spPr bwMode="auto">
            <a:xfrm>
              <a:off x="6213158" y="2947988"/>
              <a:ext cx="285750" cy="157163"/>
            </a:xfrm>
            <a:custGeom>
              <a:avLst/>
              <a:gdLst>
                <a:gd name="T0" fmla="*/ 45 w 76"/>
                <a:gd name="T1" fmla="*/ 18 h 42"/>
                <a:gd name="T2" fmla="*/ 38 w 76"/>
                <a:gd name="T3" fmla="*/ 20 h 42"/>
                <a:gd name="T4" fmla="*/ 32 w 76"/>
                <a:gd name="T5" fmla="*/ 18 h 42"/>
                <a:gd name="T6" fmla="*/ 1 w 76"/>
                <a:gd name="T7" fmla="*/ 0 h 42"/>
                <a:gd name="T8" fmla="*/ 0 w 76"/>
                <a:gd name="T9" fmla="*/ 1 h 42"/>
                <a:gd name="T10" fmla="*/ 0 w 76"/>
                <a:gd name="T11" fmla="*/ 38 h 42"/>
                <a:gd name="T12" fmla="*/ 7 w 76"/>
                <a:gd name="T13" fmla="*/ 42 h 42"/>
                <a:gd name="T14" fmla="*/ 70 w 76"/>
                <a:gd name="T15" fmla="*/ 42 h 42"/>
                <a:gd name="T16" fmla="*/ 76 w 76"/>
                <a:gd name="T17" fmla="*/ 38 h 42"/>
                <a:gd name="T18" fmla="*/ 76 w 76"/>
                <a:gd name="T19" fmla="*/ 1 h 42"/>
                <a:gd name="T20" fmla="*/ 76 w 76"/>
                <a:gd name="T21" fmla="*/ 0 h 42"/>
                <a:gd name="T22" fmla="*/ 45 w 76"/>
                <a:gd name="T23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2">
                  <a:moveTo>
                    <a:pt x="45" y="18"/>
                  </a:moveTo>
                  <a:cubicBezTo>
                    <a:pt x="43" y="19"/>
                    <a:pt x="41" y="20"/>
                    <a:pt x="38" y="20"/>
                  </a:cubicBezTo>
                  <a:cubicBezTo>
                    <a:pt x="36" y="20"/>
                    <a:pt x="34" y="19"/>
                    <a:pt x="32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7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3" y="42"/>
                    <a:pt x="76" y="40"/>
                    <a:pt x="76" y="38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0"/>
                    <a:pt x="76" y="0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738565" y="1301832"/>
            <a:ext cx="1549008" cy="157735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安全事件云端发送后，监管用户进行及时通报，并实时掌握下级用户处置状态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有效提升通报效率。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06482" y="3062707"/>
            <a:ext cx="1781449" cy="136191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云端周期性对事件进行确认，可提取：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、各单位处置率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、处置用时效率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、问题遗留情况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促进安全整改。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2" name="任意多边形 22"/>
          <p:cNvSpPr>
            <a:spLocks noChangeAspect="1"/>
          </p:cNvSpPr>
          <p:nvPr/>
        </p:nvSpPr>
        <p:spPr>
          <a:xfrm rot="16200000">
            <a:off x="5243602" y="2276965"/>
            <a:ext cx="467646" cy="1867854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3" name="任意多边形 23"/>
          <p:cNvSpPr/>
          <p:nvPr/>
        </p:nvSpPr>
        <p:spPr>
          <a:xfrm rot="16200000">
            <a:off x="3375400" y="2276966"/>
            <a:ext cx="467646" cy="1867854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4" name="任意多边形 24"/>
          <p:cNvSpPr>
            <a:spLocks noChangeAspect="1"/>
          </p:cNvSpPr>
          <p:nvPr/>
        </p:nvSpPr>
        <p:spPr>
          <a:xfrm rot="5400000" flipV="1">
            <a:off x="4309674" y="2281692"/>
            <a:ext cx="467646" cy="1867854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297137" y="1474738"/>
            <a:ext cx="564170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01</a:t>
            </a:r>
            <a:endParaRPr lang="zh-CN" altLang="en-US" sz="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85647" y="4446043"/>
            <a:ext cx="564170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03</a:t>
            </a:r>
            <a:endParaRPr lang="zh-CN" altLang="en-US" sz="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339764" y="4446043"/>
            <a:ext cx="564170" cy="53091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altLang="zh-CN" sz="30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02</a:t>
            </a:r>
            <a:endParaRPr lang="zh-CN" altLang="en-US" sz="30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941902" y="2125558"/>
            <a:ext cx="1259426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可移动的安全处置流程，提升监管效率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856762" y="3723935"/>
            <a:ext cx="1504923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安全态势与工作</a:t>
            </a:r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可视可控可管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744138" y="3723934"/>
            <a:ext cx="1504923" cy="7155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闭环的事件整改</a:t>
            </a:r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 Unicode MS" panose="020B0604020202020204" pitchFamily="34" charset="-122"/>
              </a:rPr>
              <a:t>追踪，提升整改效率</a:t>
            </a:r>
            <a:endParaRPr lang="zh-CN" alt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66786" y="3140157"/>
            <a:ext cx="1731489" cy="114646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通过服务终端的可视化展现：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、安全工作可视化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、安全态势可监管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、安全业绩可展现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2" name="Freeform 78"/>
          <p:cNvSpPr>
            <a:spLocks/>
          </p:cNvSpPr>
          <p:nvPr/>
        </p:nvSpPr>
        <p:spPr bwMode="auto">
          <a:xfrm>
            <a:off x="6391590" y="3092530"/>
            <a:ext cx="211959" cy="230981"/>
          </a:xfrm>
          <a:custGeom>
            <a:avLst/>
            <a:gdLst>
              <a:gd name="T0" fmla="*/ 59 w 75"/>
              <a:gd name="T1" fmla="*/ 44 h 82"/>
              <a:gd name="T2" fmla="*/ 38 w 75"/>
              <a:gd name="T3" fmla="*/ 40 h 82"/>
              <a:gd name="T4" fmla="*/ 35 w 75"/>
              <a:gd name="T5" fmla="*/ 18 h 82"/>
              <a:gd name="T6" fmla="*/ 20 w 75"/>
              <a:gd name="T7" fmla="*/ 0 h 82"/>
              <a:gd name="T8" fmla="*/ 28 w 75"/>
              <a:gd name="T9" fmla="*/ 49 h 82"/>
              <a:gd name="T10" fmla="*/ 75 w 75"/>
              <a:gd name="T11" fmla="*/ 63 h 82"/>
              <a:gd name="T12" fmla="*/ 59 w 75"/>
              <a:gd name="T13" fmla="*/ 44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5" h="82">
                <a:moveTo>
                  <a:pt x="59" y="44"/>
                </a:moveTo>
                <a:cubicBezTo>
                  <a:pt x="59" y="44"/>
                  <a:pt x="53" y="55"/>
                  <a:pt x="38" y="40"/>
                </a:cubicBezTo>
                <a:cubicBezTo>
                  <a:pt x="23" y="23"/>
                  <a:pt x="35" y="18"/>
                  <a:pt x="35" y="18"/>
                </a:cubicBezTo>
                <a:cubicBezTo>
                  <a:pt x="20" y="0"/>
                  <a:pt x="20" y="0"/>
                  <a:pt x="20" y="0"/>
                </a:cubicBezTo>
                <a:cubicBezTo>
                  <a:pt x="20" y="0"/>
                  <a:pt x="0" y="18"/>
                  <a:pt x="28" y="49"/>
                </a:cubicBezTo>
                <a:cubicBezTo>
                  <a:pt x="58" y="82"/>
                  <a:pt x="75" y="63"/>
                  <a:pt x="75" y="63"/>
                </a:cubicBezTo>
                <a:lnTo>
                  <a:pt x="59" y="44"/>
                </a:lnTo>
                <a:close/>
              </a:path>
            </a:pathLst>
          </a:custGeom>
          <a:solidFill>
            <a:srgbClr val="F0EFE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131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6969" y="1562446"/>
            <a:ext cx="324078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zh-CN" sz="24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3</a:t>
            </a:r>
            <a:r>
              <a:rPr kumimoji="1" lang="zh-CN" altLang="en-US" sz="2400" b="1" dirty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小时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内下发至被影响用户单位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130" y="2063375"/>
            <a:ext cx="1552875" cy="108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2912" y="2053753"/>
            <a:ext cx="1512365" cy="1090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751" y="3328473"/>
            <a:ext cx="1566378" cy="1052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155" y="3376576"/>
            <a:ext cx="1512365" cy="1038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286969" y="2048500"/>
            <a:ext cx="2862691" cy="37804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黑体"/>
                <a:ea typeface="黑体"/>
                <a:cs typeface="黑体"/>
              </a:rPr>
              <a:t>公安部通报中心</a:t>
            </a:r>
            <a:r>
              <a:rPr kumimoji="1" lang="en-US" altLang="zh-CN" dirty="0" smtClean="0">
                <a:latin typeface="黑体"/>
                <a:ea typeface="黑体"/>
                <a:cs typeface="黑体"/>
              </a:rPr>
              <a:t>/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地方公安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6969" y="2480548"/>
            <a:ext cx="2862691" cy="3780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黑体"/>
                <a:ea typeface="黑体"/>
                <a:cs typeface="黑体"/>
              </a:rPr>
              <a:t>国家</a:t>
            </a:r>
            <a:r>
              <a:rPr kumimoji="1" lang="en-US" altLang="zh-CN" dirty="0" err="1" smtClean="0">
                <a:latin typeface="黑体"/>
                <a:ea typeface="黑体"/>
                <a:cs typeface="黑体"/>
              </a:rPr>
              <a:t>cncert</a:t>
            </a:r>
            <a:r>
              <a:rPr kumimoji="1" lang="zh-CN" altLang="zh-CN" dirty="0" smtClean="0">
                <a:latin typeface="黑体"/>
                <a:ea typeface="黑体"/>
                <a:cs typeface="黑体"/>
              </a:rPr>
              <a:t>/</a:t>
            </a:r>
            <a:r>
              <a:rPr kumimoji="1" lang="zh-CN" altLang="en-US" dirty="0" smtClean="0">
                <a:latin typeface="黑体"/>
                <a:ea typeface="黑体"/>
                <a:cs typeface="黑体"/>
              </a:rPr>
              <a:t> 地方</a:t>
            </a:r>
            <a:r>
              <a:rPr kumimoji="1" lang="en-US" altLang="zh-CN" dirty="0" smtClean="0">
                <a:latin typeface="黑体"/>
                <a:ea typeface="黑体"/>
                <a:cs typeface="黑体"/>
              </a:rPr>
              <a:t>cert</a:t>
            </a:r>
            <a:endParaRPr kumimoji="1" lang="zh-CN" altLang="en-US" dirty="0">
              <a:latin typeface="黑体"/>
              <a:ea typeface="黑体"/>
              <a:cs typeface="黑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969" y="2886431"/>
            <a:ext cx="2811143" cy="1471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357882" y="712196"/>
            <a:ext cx="5217492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专业的安全监测与通报团队</a:t>
            </a:r>
          </a:p>
        </p:txBody>
      </p:sp>
      <p:cxnSp>
        <p:nvCxnSpPr>
          <p:cNvPr id="11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921491" y="2211261"/>
            <a:ext cx="2382466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年度通报</a:t>
            </a:r>
            <a:r>
              <a:rPr kumimoji="1" lang="en-US" altLang="zh-CN" sz="2100" dirty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8000</a:t>
            </a:r>
            <a:r>
              <a:rPr kumimoji="1" lang="zh-CN" altLang="en-US" dirty="0" smtClean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多起事件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21491" y="2685144"/>
            <a:ext cx="2222509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公安部优秀通报支撑单位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921491" y="3392271"/>
            <a:ext cx="2070615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zh-CN" sz="2100" dirty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29</a:t>
            </a:r>
            <a:r>
              <a:rPr kumimoji="1" lang="zh-CN" altLang="en-US" dirty="0" smtClean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地</a:t>
            </a:r>
            <a:r>
              <a:rPr kumimoji="1" lang="en-US" altLang="zh-CN" dirty="0" smtClean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cert</a:t>
            </a:r>
            <a:r>
              <a:rPr kumimoji="1" lang="zh-CN" altLang="en-US" dirty="0" smtClean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通报支撑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  <a:latin typeface="黑体"/>
              <a:ea typeface="黑体"/>
              <a:cs typeface="黑体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21492" y="3030366"/>
            <a:ext cx="2222509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zh-CN" dirty="0" smtClean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Cncert</a:t>
            </a:r>
            <a:r>
              <a:rPr kumimoji="1" lang="zh-CN" altLang="en-US" dirty="0" smtClean="0">
                <a:solidFill>
                  <a:schemeClr val="accent6">
                    <a:lumMod val="50000"/>
                  </a:schemeClr>
                </a:solidFill>
                <a:latin typeface="黑体"/>
                <a:ea typeface="黑体"/>
                <a:cs typeface="黑体"/>
              </a:rPr>
              <a:t>的通报支撑单位</a:t>
            </a:r>
            <a:endParaRPr kumimoji="1" lang="zh-CN" altLang="en-US" dirty="0">
              <a:solidFill>
                <a:schemeClr val="accent6">
                  <a:lumMod val="50000"/>
                </a:schemeClr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79920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193407" y="2029294"/>
            <a:ext cx="3868595" cy="1107996"/>
            <a:chOff x="3709190" y="2717801"/>
            <a:chExt cx="5157455" cy="1477327"/>
          </a:xfrm>
        </p:grpSpPr>
        <p:sp>
          <p:nvSpPr>
            <p:cNvPr id="3" name="矩形 2"/>
            <p:cNvSpPr/>
            <p:nvPr/>
          </p:nvSpPr>
          <p:spPr>
            <a:xfrm>
              <a:off x="3709190" y="3289814"/>
              <a:ext cx="5157455" cy="450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725"/>
                </a:lnSpc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服务模式说明</a:t>
              </a:r>
            </a:p>
          </p:txBody>
        </p:sp>
        <p:sp>
          <p:nvSpPr>
            <p:cNvPr id="4" name="TextBox 18"/>
            <p:cNvSpPr txBox="1"/>
            <p:nvPr/>
          </p:nvSpPr>
          <p:spPr>
            <a:xfrm>
              <a:off x="3868235" y="2979412"/>
              <a:ext cx="1734494" cy="96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4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3737676" y="2717801"/>
              <a:ext cx="786256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4</a:t>
              </a:r>
              <a:endParaRPr lang="zh-CN" altLang="en-US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TextBox 18"/>
          <p:cNvSpPr txBox="1"/>
          <p:nvPr/>
        </p:nvSpPr>
        <p:spPr>
          <a:xfrm>
            <a:off x="1312180" y="153781"/>
            <a:ext cx="1301040" cy="48359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1000" dirty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66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2762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截图20150926222855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72" y="3629206"/>
            <a:ext cx="975038" cy="609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占位符 9" descr="节点地图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" r="-2201"/>
          <a:stretch/>
        </p:blipFill>
        <p:spPr>
          <a:xfrm>
            <a:off x="765537" y="1664607"/>
            <a:ext cx="1373848" cy="93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68" y="2711106"/>
            <a:ext cx="1070898" cy="736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1923332" y="2042648"/>
            <a:ext cx="1246751" cy="715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32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个全国节点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监测共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享</a:t>
            </a:r>
          </a:p>
          <a:p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77342" y="2927128"/>
            <a:ext cx="1036181" cy="715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海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量的数据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计算资源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41774" y="3791225"/>
            <a:ext cx="1074666" cy="500137"/>
          </a:xfrm>
          <a:prstGeom prst="rect">
            <a:avLst/>
          </a:prstGeom>
          <a:solidFill>
            <a:srgbClr val="1271B7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7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*</a:t>
            </a:r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安全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运营服务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8" name="Picture 3" descr="C:\Users\wefo\AppData\Local\Temp\Rar$DRa0.271\PNG\us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37" y="4061254"/>
            <a:ext cx="352296" cy="3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wefo\AppData\Local\Temp\Rar$DRa0.271\PNG\us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215" y="4061254"/>
            <a:ext cx="317115" cy="3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wefo\AppData\Local\Temp\Rar$DRa0.271\PNG\us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280" y="4061254"/>
            <a:ext cx="317115" cy="3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63"/>
          <p:cNvSpPr>
            <a:spLocks/>
          </p:cNvSpPr>
          <p:nvPr/>
        </p:nvSpPr>
        <p:spPr bwMode="auto">
          <a:xfrm rot="5400000">
            <a:off x="2609990" y="2980390"/>
            <a:ext cx="1674186" cy="650615"/>
          </a:xfrm>
          <a:custGeom>
            <a:avLst/>
            <a:gdLst>
              <a:gd name="T0" fmla="*/ 2147483647 w 5034"/>
              <a:gd name="T1" fmla="*/ 0 h 1908"/>
              <a:gd name="T2" fmla="*/ 2147483647 w 5034"/>
              <a:gd name="T3" fmla="*/ 2147483647 h 1908"/>
              <a:gd name="T4" fmla="*/ 2147483647 w 5034"/>
              <a:gd name="T5" fmla="*/ 2147483647 h 1908"/>
              <a:gd name="T6" fmla="*/ 0 w 5034"/>
              <a:gd name="T7" fmla="*/ 2147483647 h 1908"/>
              <a:gd name="T8" fmla="*/ 2147483647 w 5034"/>
              <a:gd name="T9" fmla="*/ 2147483647 h 1908"/>
              <a:gd name="T10" fmla="*/ 2147483647 w 5034"/>
              <a:gd name="T11" fmla="*/ 2147483647 h 1908"/>
              <a:gd name="T12" fmla="*/ 2147483647 w 5034"/>
              <a:gd name="T13" fmla="*/ 2147483647 h 1908"/>
              <a:gd name="T14" fmla="*/ 2147483647 w 5034"/>
              <a:gd name="T15" fmla="*/ 0 h 19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34"/>
              <a:gd name="T25" fmla="*/ 0 h 1908"/>
              <a:gd name="T26" fmla="*/ 5034 w 5034"/>
              <a:gd name="T27" fmla="*/ 1908 h 19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34" h="1908">
                <a:moveTo>
                  <a:pt x="2502" y="0"/>
                </a:moveTo>
                <a:lnTo>
                  <a:pt x="1465" y="383"/>
                </a:lnTo>
                <a:lnTo>
                  <a:pt x="1783" y="383"/>
                </a:lnTo>
                <a:lnTo>
                  <a:pt x="0" y="1908"/>
                </a:lnTo>
                <a:lnTo>
                  <a:pt x="5034" y="1908"/>
                </a:lnTo>
                <a:lnTo>
                  <a:pt x="3229" y="383"/>
                </a:lnTo>
                <a:lnTo>
                  <a:pt x="3613" y="395"/>
                </a:lnTo>
                <a:lnTo>
                  <a:pt x="2502" y="0"/>
                </a:lnTo>
                <a:close/>
              </a:path>
            </a:pathLst>
          </a:custGeom>
          <a:gradFill rotWithShape="1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/>
          <a:p>
            <a:endParaRPr lang="zh-CN" altLang="en-US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21112" y="4469775"/>
            <a:ext cx="176417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sz="1800" b="1" dirty="0">
                <a:solidFill>
                  <a:srgbClr val="0D0D0D"/>
                </a:solidFill>
                <a:latin typeface="微软雅黑"/>
                <a:ea typeface="微软雅黑"/>
                <a:cs typeface="微软雅黑"/>
              </a:rPr>
              <a:t>云端资源与服务</a:t>
            </a:r>
          </a:p>
        </p:txBody>
      </p:sp>
      <p:sp>
        <p:nvSpPr>
          <p:cNvPr id="13" name="云形 12"/>
          <p:cNvSpPr/>
          <p:nvPr/>
        </p:nvSpPr>
        <p:spPr>
          <a:xfrm>
            <a:off x="3743812" y="2841066"/>
            <a:ext cx="1314621" cy="835584"/>
          </a:xfrm>
          <a:prstGeom prst="cloud">
            <a:avLst/>
          </a:prstGeom>
          <a:solidFill>
            <a:srgbClr val="3185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800" dirty="0"/>
              <a:t>云服务终端</a:t>
            </a:r>
          </a:p>
        </p:txBody>
      </p:sp>
      <p:sp>
        <p:nvSpPr>
          <p:cNvPr id="14" name="云形 13"/>
          <p:cNvSpPr/>
          <p:nvPr/>
        </p:nvSpPr>
        <p:spPr>
          <a:xfrm>
            <a:off x="6570380" y="2841403"/>
            <a:ext cx="1403082" cy="806672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800" dirty="0"/>
              <a:t>用户远程登录</a:t>
            </a:r>
          </a:p>
        </p:txBody>
      </p:sp>
      <p:cxnSp>
        <p:nvCxnSpPr>
          <p:cNvPr id="15" name="直线箭头连接符 14"/>
          <p:cNvCxnSpPr>
            <a:stCxn id="14" idx="2"/>
            <a:endCxn id="13" idx="0"/>
          </p:cNvCxnSpPr>
          <p:nvPr/>
        </p:nvCxnSpPr>
        <p:spPr>
          <a:xfrm flipH="1">
            <a:off x="5057338" y="3244738"/>
            <a:ext cx="1517394" cy="14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054383" y="2920316"/>
            <a:ext cx="155300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远程</a:t>
            </a:r>
            <a:r>
              <a:rPr kumimoji="1" lang="en-US" altLang="zh-CN" sz="1800" dirty="0">
                <a:latin typeface="Heiti SC Light"/>
                <a:ea typeface="Heiti SC Light"/>
                <a:cs typeface="Heiti SC Light"/>
              </a:rPr>
              <a:t>HTTP</a:t>
            </a:r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访问</a:t>
            </a:r>
          </a:p>
        </p:txBody>
      </p:sp>
      <p:cxnSp>
        <p:nvCxnSpPr>
          <p:cNvPr id="17" name="直线箭头连接符 16"/>
          <p:cNvCxnSpPr/>
          <p:nvPr/>
        </p:nvCxnSpPr>
        <p:spPr>
          <a:xfrm flipV="1">
            <a:off x="5087013" y="3407977"/>
            <a:ext cx="1372400" cy="1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140313" y="3404203"/>
            <a:ext cx="106196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服务成果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6368" y="1836150"/>
            <a:ext cx="1250073" cy="820092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133915" y="1463901"/>
            <a:ext cx="1523692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用户引擎集群</a:t>
            </a:r>
          </a:p>
        </p:txBody>
      </p:sp>
      <p:cxnSp>
        <p:nvCxnSpPr>
          <p:cNvPr id="21" name="直线箭头连接符 20"/>
          <p:cNvCxnSpPr/>
          <p:nvPr/>
        </p:nvCxnSpPr>
        <p:spPr>
          <a:xfrm flipV="1">
            <a:off x="3226842" y="2002111"/>
            <a:ext cx="2431110" cy="178835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/>
          <p:cNvCxnSpPr/>
          <p:nvPr/>
        </p:nvCxnSpPr>
        <p:spPr>
          <a:xfrm flipV="1">
            <a:off x="3226842" y="2171421"/>
            <a:ext cx="2431110" cy="2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/>
          <p:nvPr/>
        </p:nvCxnSpPr>
        <p:spPr>
          <a:xfrm>
            <a:off x="3226842" y="2180946"/>
            <a:ext cx="2443689" cy="139237"/>
          </a:xfrm>
          <a:prstGeom prst="straightConnector1">
            <a:avLst/>
          </a:prstGeom>
          <a:ln>
            <a:prstDash val="sysDash"/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3377911" y="1677488"/>
            <a:ext cx="208630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引擎调度</a:t>
            </a:r>
            <a:r>
              <a:rPr kumimoji="1" lang="en-US" altLang="zh-CN" sz="1800" dirty="0">
                <a:latin typeface="Heiti SC Light"/>
                <a:ea typeface="Heiti SC Light"/>
                <a:cs typeface="Heiti SC Light"/>
              </a:rPr>
              <a:t>/</a:t>
            </a:r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数据回送</a:t>
            </a:r>
          </a:p>
        </p:txBody>
      </p:sp>
      <p:sp>
        <p:nvSpPr>
          <p:cNvPr id="31" name="矩形 30"/>
          <p:cNvSpPr/>
          <p:nvPr/>
        </p:nvSpPr>
        <p:spPr>
          <a:xfrm>
            <a:off x="357882" y="712196"/>
            <a:ext cx="3524500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自建先知引擎集群</a:t>
            </a:r>
          </a:p>
        </p:txBody>
      </p:sp>
      <p:cxnSp>
        <p:nvCxnSpPr>
          <p:cNvPr id="32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924811" y="4305107"/>
            <a:ext cx="4486859" cy="43815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自建用户专用的大数据扫描引擎集群，</a:t>
            </a:r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保障需要监管海量系统用户的监测效率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00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2254757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云端纯服务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QQ截图20150926222855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65" y="3362506"/>
            <a:ext cx="975038" cy="6093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图片占位符 9" descr="节点地图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8" r="-2201"/>
          <a:stretch/>
        </p:blipFill>
        <p:spPr>
          <a:xfrm>
            <a:off x="327330" y="1397907"/>
            <a:ext cx="1373848" cy="938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61" y="2444406"/>
            <a:ext cx="1070898" cy="736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/>
          <p:cNvSpPr txBox="1"/>
          <p:nvPr/>
        </p:nvSpPr>
        <p:spPr>
          <a:xfrm>
            <a:off x="1485125" y="1775948"/>
            <a:ext cx="1246751" cy="715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32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个全国节点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监测共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享</a:t>
            </a:r>
          </a:p>
          <a:p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9135" y="2660428"/>
            <a:ext cx="1036181" cy="715581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海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量的数据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计算资源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  <a:p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03567" y="3524525"/>
            <a:ext cx="1074666" cy="500137"/>
          </a:xfrm>
          <a:prstGeom prst="rect">
            <a:avLst/>
          </a:prstGeom>
          <a:solidFill>
            <a:srgbClr val="1271B7"/>
          </a:solidFill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7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*</a:t>
            </a:r>
            <a:r>
              <a:rPr kumimoji="1" lang="en-US" altLang="zh-CN" dirty="0"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dirty="0">
                <a:latin typeface="微软雅黑"/>
                <a:ea typeface="微软雅黑"/>
                <a:cs typeface="微软雅黑"/>
              </a:rPr>
              <a:t>的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安全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运营服务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" name="Picture 3" descr="C:\Users\wefo\AppData\Local\Temp\Rar$DRa0.271\PNG\user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30" y="3794554"/>
            <a:ext cx="352296" cy="3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Users\wefo\AppData\Local\Temp\Rar$DRa0.271\PNG\us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008" y="3794554"/>
            <a:ext cx="317115" cy="3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 descr="C:\Users\wefo\AppData\Local\Temp\Rar$DRa0.271\PNG\us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073" y="3794554"/>
            <a:ext cx="317115" cy="33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63"/>
          <p:cNvSpPr>
            <a:spLocks/>
          </p:cNvSpPr>
          <p:nvPr/>
        </p:nvSpPr>
        <p:spPr bwMode="auto">
          <a:xfrm rot="5400000">
            <a:off x="2171783" y="2713690"/>
            <a:ext cx="1674186" cy="650615"/>
          </a:xfrm>
          <a:custGeom>
            <a:avLst/>
            <a:gdLst>
              <a:gd name="T0" fmla="*/ 2147483647 w 5034"/>
              <a:gd name="T1" fmla="*/ 0 h 1908"/>
              <a:gd name="T2" fmla="*/ 2147483647 w 5034"/>
              <a:gd name="T3" fmla="*/ 2147483647 h 1908"/>
              <a:gd name="T4" fmla="*/ 2147483647 w 5034"/>
              <a:gd name="T5" fmla="*/ 2147483647 h 1908"/>
              <a:gd name="T6" fmla="*/ 0 w 5034"/>
              <a:gd name="T7" fmla="*/ 2147483647 h 1908"/>
              <a:gd name="T8" fmla="*/ 2147483647 w 5034"/>
              <a:gd name="T9" fmla="*/ 2147483647 h 1908"/>
              <a:gd name="T10" fmla="*/ 2147483647 w 5034"/>
              <a:gd name="T11" fmla="*/ 2147483647 h 1908"/>
              <a:gd name="T12" fmla="*/ 2147483647 w 5034"/>
              <a:gd name="T13" fmla="*/ 2147483647 h 1908"/>
              <a:gd name="T14" fmla="*/ 2147483647 w 5034"/>
              <a:gd name="T15" fmla="*/ 0 h 19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034"/>
              <a:gd name="T25" fmla="*/ 0 h 1908"/>
              <a:gd name="T26" fmla="*/ 5034 w 5034"/>
              <a:gd name="T27" fmla="*/ 1908 h 19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034" h="1908">
                <a:moveTo>
                  <a:pt x="2502" y="0"/>
                </a:moveTo>
                <a:lnTo>
                  <a:pt x="1465" y="383"/>
                </a:lnTo>
                <a:lnTo>
                  <a:pt x="1783" y="383"/>
                </a:lnTo>
                <a:lnTo>
                  <a:pt x="0" y="1908"/>
                </a:lnTo>
                <a:lnTo>
                  <a:pt x="5034" y="1908"/>
                </a:lnTo>
                <a:lnTo>
                  <a:pt x="3229" y="383"/>
                </a:lnTo>
                <a:lnTo>
                  <a:pt x="3613" y="395"/>
                </a:lnTo>
                <a:lnTo>
                  <a:pt x="2502" y="0"/>
                </a:lnTo>
                <a:close/>
              </a:path>
            </a:pathLst>
          </a:custGeom>
          <a:gradFill rotWithShape="1">
            <a:gsLst>
              <a:gs pos="0">
                <a:srgbClr val="99CC0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68580" tIns="34290" rIns="68580" bIns="34290" anchor="ctr"/>
          <a:lstStyle/>
          <a:p>
            <a:endParaRPr lang="zh-CN" altLang="en-US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2905" y="4298325"/>
            <a:ext cx="1764174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sz="1800" b="1" dirty="0">
                <a:solidFill>
                  <a:srgbClr val="0D0D0D"/>
                </a:solidFill>
                <a:latin typeface="微软雅黑"/>
                <a:ea typeface="微软雅黑"/>
                <a:cs typeface="微软雅黑"/>
              </a:rPr>
              <a:t>云端资源与服务</a:t>
            </a:r>
          </a:p>
        </p:txBody>
      </p:sp>
      <p:sp>
        <p:nvSpPr>
          <p:cNvPr id="15" name="云形 14"/>
          <p:cNvSpPr/>
          <p:nvPr/>
        </p:nvSpPr>
        <p:spPr>
          <a:xfrm>
            <a:off x="3305605" y="2574366"/>
            <a:ext cx="1314621" cy="835584"/>
          </a:xfrm>
          <a:prstGeom prst="cloud">
            <a:avLst/>
          </a:prstGeom>
          <a:solidFill>
            <a:srgbClr val="31859C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800" dirty="0"/>
              <a:t>云服务终端</a:t>
            </a:r>
          </a:p>
        </p:txBody>
      </p:sp>
      <p:sp>
        <p:nvSpPr>
          <p:cNvPr id="16" name="云形 15"/>
          <p:cNvSpPr/>
          <p:nvPr/>
        </p:nvSpPr>
        <p:spPr>
          <a:xfrm>
            <a:off x="6132173" y="2574703"/>
            <a:ext cx="1403082" cy="806672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800" dirty="0"/>
              <a:t>用户远程登录</a:t>
            </a:r>
          </a:p>
        </p:txBody>
      </p:sp>
      <p:cxnSp>
        <p:nvCxnSpPr>
          <p:cNvPr id="17" name="直线箭头连接符 16"/>
          <p:cNvCxnSpPr>
            <a:stCxn id="16" idx="2"/>
            <a:endCxn id="15" idx="0"/>
          </p:cNvCxnSpPr>
          <p:nvPr/>
        </p:nvCxnSpPr>
        <p:spPr>
          <a:xfrm flipH="1">
            <a:off x="4619131" y="2978038"/>
            <a:ext cx="1517394" cy="141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4616176" y="2653616"/>
            <a:ext cx="1553008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远程</a:t>
            </a:r>
            <a:r>
              <a:rPr kumimoji="1" lang="en-US" altLang="zh-CN" sz="1800" dirty="0">
                <a:latin typeface="Heiti SC Light"/>
                <a:ea typeface="Heiti SC Light"/>
                <a:cs typeface="Heiti SC Light"/>
              </a:rPr>
              <a:t>HTTP</a:t>
            </a:r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访问</a:t>
            </a:r>
          </a:p>
        </p:txBody>
      </p:sp>
      <p:cxnSp>
        <p:nvCxnSpPr>
          <p:cNvPr id="19" name="直线箭头连接符 18"/>
          <p:cNvCxnSpPr/>
          <p:nvPr/>
        </p:nvCxnSpPr>
        <p:spPr>
          <a:xfrm flipV="1">
            <a:off x="4648806" y="3141277"/>
            <a:ext cx="1372400" cy="19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702106" y="3137503"/>
            <a:ext cx="1061967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服务成果</a:t>
            </a:r>
          </a:p>
        </p:txBody>
      </p:sp>
      <p:sp>
        <p:nvSpPr>
          <p:cNvPr id="27" name="矩形 26"/>
          <p:cNvSpPr/>
          <p:nvPr/>
        </p:nvSpPr>
        <p:spPr>
          <a:xfrm>
            <a:off x="3353237" y="4152900"/>
            <a:ext cx="5096538" cy="43815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 smtClean="0"/>
              <a:t>0</a:t>
            </a:r>
            <a:r>
              <a:rPr kumimoji="1" lang="zh-CN" altLang="en-US" dirty="0" smtClean="0"/>
              <a:t>部署、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运维，享有云端的大数据监测资源与专家安全服务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16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050716" y="2449026"/>
            <a:ext cx="3868595" cy="31515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ts val="1725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海量站点监管的困境</a:t>
            </a:r>
          </a:p>
        </p:txBody>
      </p:sp>
      <p:sp>
        <p:nvSpPr>
          <p:cNvPr id="5" name="TextBox 18"/>
          <p:cNvSpPr txBox="1"/>
          <p:nvPr/>
        </p:nvSpPr>
        <p:spPr>
          <a:xfrm>
            <a:off x="3312706" y="2225501"/>
            <a:ext cx="1301040" cy="7001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1"/>
            <a:r>
              <a:rPr lang="en-US" altLang="zh-CN" sz="4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4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3214774" y="2029294"/>
            <a:ext cx="590805" cy="1084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6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TextBox 18"/>
          <p:cNvSpPr txBox="1"/>
          <p:nvPr/>
        </p:nvSpPr>
        <p:spPr>
          <a:xfrm>
            <a:off x="1312180" y="153781"/>
            <a:ext cx="1301040" cy="48359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10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95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712196"/>
            <a:ext cx="1831509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服务规格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8065402"/>
              </p:ext>
            </p:extLst>
          </p:nvPr>
        </p:nvGraphicFramePr>
        <p:xfrm>
          <a:off x="361998" y="1334463"/>
          <a:ext cx="8606388" cy="3685447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454867"/>
                <a:gridCol w="7151521"/>
              </a:tblGrid>
              <a:tr h="283241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态势感知服务内容详单</a:t>
                      </a:r>
                      <a:endParaRPr lang="zh-CN" altLang="en-US" sz="1100" b="1" i="0" u="none" strike="noStrike" dirty="0">
                        <a:solidFill>
                          <a:srgbClr val="0D0D0D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8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监测内容</a:t>
                      </a:r>
                      <a:endParaRPr lang="zh-CN" altLang="en-US" sz="1100" b="1" i="0" u="none" strike="noStrike" dirty="0">
                        <a:solidFill>
                          <a:srgbClr val="0D0D0D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effectLst/>
                        </a:rPr>
                        <a:t>具体描述</a:t>
                      </a:r>
                      <a:endParaRPr lang="zh-CN" altLang="en-US" sz="1100" b="1" i="0" u="none" strike="noStrike" dirty="0">
                        <a:solidFill>
                          <a:srgbClr val="0D0D0D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28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基础信息收集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对全国网络空间中的特定行业在线信息系统自动发现，并配套提供各类系统采用的基础指纹数据。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38859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重点系统保障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重点系统保障包括对重要的站点进行漏洞的人工分析审核，实时的安全监测与服务质量监测，并提供经过审核的安全分析报告。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28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安全问题通报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对行业内或辖区内的站点进行安全监测，并进行人工分析和审核，对全国该范围内出现的安全问题提供及时的通报服务。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28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安全威胁预警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对互联网中该行业出现的最新安全威胁，如</a:t>
                      </a:r>
                      <a:r>
                        <a:rPr lang="en-US" altLang="zh-CN" sz="1100" u="none" strike="noStrike">
                          <a:effectLst/>
                        </a:rPr>
                        <a:t>0day</a:t>
                      </a:r>
                      <a:r>
                        <a:rPr lang="zh-CN" altLang="en-US" sz="1100" u="none" strike="noStrike">
                          <a:effectLst/>
                        </a:rPr>
                        <a:t>漏洞，最新攻击事件，对行业站点进行定向监测和预警，提供威胁分析。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28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安全报告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通过风暴中心的服务平台提供报告获取在线应用，可按需获取指定行业任意站点安全检测报告。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28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安全态势分析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定期分析我国该行业的安全状态、安全风险和走势，帮助宏观掌握整体安全态势。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28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安全态势展示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提供全国该行业网站安全态势的可视化展现服务，提供展示设备与在线数据。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28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重点系统可视化展示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提供给重要信息系统的可视化保障服务，供用户监控当前信息系统攻击、访问实际情况。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28324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安全通告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>
                          <a:effectLst/>
                        </a:rPr>
                        <a:t>对全球发生的最新安全事件、安全资讯进行整理和搜集，提供当前最新的安全信息。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  <a:tr h="32840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u="none" strike="noStrike">
                          <a:effectLst/>
                        </a:rPr>
                        <a:t>安全应急响应</a:t>
                      </a:r>
                      <a:endParaRPr lang="zh-CN" altLang="en-US" sz="11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100" u="none" strike="noStrike" dirty="0">
                          <a:effectLst/>
                        </a:rPr>
                        <a:t>提供对重点系统的不超过</a:t>
                      </a:r>
                      <a:r>
                        <a:rPr lang="en-US" altLang="zh-CN" sz="1100" u="none" strike="noStrike" dirty="0">
                          <a:effectLst/>
                        </a:rPr>
                        <a:t>20</a:t>
                      </a:r>
                      <a:r>
                        <a:rPr lang="zh-CN" altLang="en-US" sz="1100" u="none" strike="noStrike" dirty="0">
                          <a:effectLst/>
                        </a:rPr>
                        <a:t>人天的远程</a:t>
                      </a:r>
                      <a:r>
                        <a:rPr lang="en-US" altLang="zh-CN" sz="1100" u="none" strike="noStrike" dirty="0">
                          <a:effectLst/>
                        </a:rPr>
                        <a:t>/</a:t>
                      </a:r>
                      <a:r>
                        <a:rPr lang="zh-CN" altLang="en-US" sz="1100" u="none" strike="noStrike" dirty="0">
                          <a:effectLst/>
                        </a:rPr>
                        <a:t>现场应急响应，帮助解决出现的安全，包问题含不仅限于入侵分析，安全事件分析，后门清除等。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8364" marR="8364" marT="8363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40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74405" y="2029294"/>
            <a:ext cx="3868595" cy="1107996"/>
            <a:chOff x="3709190" y="2717801"/>
            <a:chExt cx="5157455" cy="1477327"/>
          </a:xfrm>
        </p:grpSpPr>
        <p:sp>
          <p:nvSpPr>
            <p:cNvPr id="3" name="矩形 2"/>
            <p:cNvSpPr/>
            <p:nvPr/>
          </p:nvSpPr>
          <p:spPr>
            <a:xfrm>
              <a:off x="3709190" y="3289814"/>
              <a:ext cx="5157455" cy="4509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725"/>
                </a:lnSpc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服务案例分享</a:t>
              </a:r>
            </a:p>
          </p:txBody>
        </p:sp>
        <p:sp>
          <p:nvSpPr>
            <p:cNvPr id="4" name="TextBox 18"/>
            <p:cNvSpPr txBox="1"/>
            <p:nvPr/>
          </p:nvSpPr>
          <p:spPr>
            <a:xfrm>
              <a:off x="3868235" y="2979412"/>
              <a:ext cx="1734494" cy="964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altLang="zh-CN" sz="4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|</a:t>
              </a:r>
              <a:endParaRPr lang="zh-CN" altLang="en-US" sz="4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5" name="TextBox 18"/>
            <p:cNvSpPr txBox="1"/>
            <p:nvPr/>
          </p:nvSpPr>
          <p:spPr>
            <a:xfrm>
              <a:off x="3737676" y="2717801"/>
              <a:ext cx="786256" cy="1477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zh-CN" sz="6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5</a:t>
              </a:r>
              <a:endParaRPr lang="zh-CN" altLang="en-US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sp>
        <p:nvSpPr>
          <p:cNvPr id="6" name="TextBox 18"/>
          <p:cNvSpPr txBox="1"/>
          <p:nvPr/>
        </p:nvSpPr>
        <p:spPr>
          <a:xfrm>
            <a:off x="1312180" y="153781"/>
            <a:ext cx="1301040" cy="48359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zh-CN" sz="31000" dirty="0">
                <a:solidFill>
                  <a:srgbClr val="79ACC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sz="6600" dirty="0">
              <a:solidFill>
                <a:srgbClr val="79ACC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27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>
          <a:xfrm>
            <a:off x="364699" y="1523132"/>
            <a:ext cx="4340358" cy="2743200"/>
          </a:xfrm>
          <a:prstGeom prst="rect">
            <a:avLst/>
          </a:prstGeom>
        </p:spPr>
        <p:txBody>
          <a:bodyPr lIns="68580" tIns="34290" rIns="68580" bIns="34290"/>
          <a:lstStyle>
            <a:lvl1pPr marL="228577" indent="-228577" algn="l" defTabSz="914309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3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6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40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94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9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03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57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11" indent="-228577" algn="l" defTabSz="914309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       教育部信息中心需要对</a:t>
            </a:r>
            <a:r>
              <a:rPr lang="zh-CN" altLang="zh-CN" sz="1800" dirty="0">
                <a:latin typeface="Heiti SC Light"/>
                <a:ea typeface="Heiti SC Light"/>
                <a:cs typeface="Heiti SC Light"/>
              </a:rPr>
              <a:t>教育部机关司局、直属单位和直属高校的</a:t>
            </a:r>
            <a:r>
              <a:rPr lang="en-US" altLang="zh-CN" sz="1800" dirty="0">
                <a:latin typeface="Heiti SC Light"/>
                <a:ea typeface="Heiti SC Light"/>
                <a:cs typeface="Heiti SC Light"/>
              </a:rPr>
              <a:t>180</a:t>
            </a:r>
            <a:r>
              <a:rPr lang="zh-CN" altLang="en-US" sz="1800" dirty="0">
                <a:latin typeface="Heiti SC Light"/>
                <a:ea typeface="Heiti SC Light"/>
                <a:cs typeface="Heiti SC Light"/>
              </a:rPr>
              <a:t>个</a:t>
            </a:r>
            <a:r>
              <a:rPr lang="zh-CN" altLang="zh-CN" sz="1800" dirty="0">
                <a:latin typeface="Heiti SC Light"/>
                <a:ea typeface="Heiti SC Light"/>
                <a:cs typeface="Heiti SC Light"/>
              </a:rPr>
              <a:t>重要网站进行实时安全监测</a:t>
            </a:r>
            <a:r>
              <a:rPr lang="zh-CN" altLang="en-US" sz="1800" dirty="0">
                <a:latin typeface="Heiti SC Light"/>
                <a:ea typeface="Heiti SC Light"/>
                <a:cs typeface="Heiti SC Light"/>
              </a:rPr>
              <a:t>，以及对全国教育行业</a:t>
            </a:r>
            <a:r>
              <a:rPr lang="en-US" altLang="zh-CN" sz="1800" dirty="0">
                <a:latin typeface="Heiti SC Light"/>
                <a:ea typeface="Heiti SC Light"/>
                <a:cs typeface="Heiti SC Light"/>
              </a:rPr>
              <a:t>2W</a:t>
            </a:r>
            <a:r>
              <a:rPr lang="zh-CN" altLang="en-US" sz="1800" dirty="0">
                <a:latin typeface="Heiti SC Light"/>
                <a:ea typeface="Heiti SC Light"/>
                <a:cs typeface="Heiti SC Light"/>
              </a:rPr>
              <a:t>多站点进行安全通报服务。</a:t>
            </a:r>
            <a:r>
              <a:rPr lang="zh-CN" altLang="zh-CN" sz="1800" dirty="0">
                <a:latin typeface="Heiti SC Light"/>
                <a:ea typeface="Heiti SC Light"/>
                <a:cs typeface="Heiti SC Light"/>
              </a:rPr>
              <a:t> </a:t>
            </a:r>
            <a:endParaRPr lang="en-US" altLang="zh-CN" sz="1800" dirty="0">
              <a:latin typeface="Heiti SC Light"/>
              <a:ea typeface="Heiti SC Light"/>
              <a:cs typeface="Heiti SC Light"/>
            </a:endParaRPr>
          </a:p>
          <a:p>
            <a:pPr marL="0" indent="0">
              <a:buNone/>
            </a:pPr>
            <a:r>
              <a:rPr kumimoji="1" lang="zh-CN" altLang="zh-CN" sz="1800" dirty="0">
                <a:latin typeface="Heiti SC Light"/>
                <a:ea typeface="Heiti SC Light"/>
                <a:cs typeface="Heiti SC Light"/>
              </a:rPr>
              <a:t> </a:t>
            </a:r>
            <a:r>
              <a:rPr kumimoji="1" lang="zh-CN" altLang="en-US" sz="1800" dirty="0">
                <a:latin typeface="Heiti SC Light"/>
                <a:ea typeface="Heiti SC Light"/>
                <a:cs typeface="Heiti SC Light"/>
              </a:rPr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91" y="1130287"/>
            <a:ext cx="3599994" cy="5427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椭圆 4"/>
          <p:cNvSpPr/>
          <p:nvPr/>
        </p:nvSpPr>
        <p:spPr>
          <a:xfrm>
            <a:off x="5811692" y="2246100"/>
            <a:ext cx="778551" cy="719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漏洞检测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569477" y="2590146"/>
            <a:ext cx="778551" cy="7195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事件监测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095384" y="2575765"/>
            <a:ext cx="751186" cy="71141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sz="1100" dirty="0">
                <a:latin typeface="Heiti SC Light"/>
                <a:ea typeface="Heiti SC Light"/>
                <a:cs typeface="Heiti SC Light"/>
              </a:rPr>
              <a:t>0day</a:t>
            </a:r>
            <a:r>
              <a:rPr kumimoji="1" lang="zh-CN" altLang="en-US" sz="1100" dirty="0">
                <a:latin typeface="Heiti SC Light"/>
                <a:ea typeface="Heiti SC Light"/>
                <a:cs typeface="Heiti SC Light"/>
              </a:rPr>
              <a:t>预警</a:t>
            </a:r>
          </a:p>
        </p:txBody>
      </p:sp>
      <p:sp>
        <p:nvSpPr>
          <p:cNvPr id="8" name="椭圆 7"/>
          <p:cNvSpPr/>
          <p:nvPr/>
        </p:nvSpPr>
        <p:spPr>
          <a:xfrm>
            <a:off x="7269522" y="2238886"/>
            <a:ext cx="778551" cy="719595"/>
          </a:xfrm>
          <a:prstGeom prst="ellipse">
            <a:avLst/>
          </a:prstGeom>
          <a:solidFill>
            <a:srgbClr val="1271B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可用性监测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6534031" y="3507673"/>
            <a:ext cx="778551" cy="71959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安全可视化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342339" y="3507673"/>
            <a:ext cx="778551" cy="71959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专题分析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101284" y="3507673"/>
            <a:ext cx="778551" cy="71959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态势感知报告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761809" y="3507673"/>
            <a:ext cx="778551" cy="719595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安全通告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cxnSp>
        <p:nvCxnSpPr>
          <p:cNvPr id="13" name="直线连接符 12"/>
          <p:cNvCxnSpPr>
            <a:stCxn id="5" idx="5"/>
            <a:endCxn id="6" idx="2"/>
          </p:cNvCxnSpPr>
          <p:nvPr/>
        </p:nvCxnSpPr>
        <p:spPr>
          <a:xfrm>
            <a:off x="6476227" y="2860313"/>
            <a:ext cx="93250" cy="89631"/>
          </a:xfrm>
          <a:prstGeom prst="line">
            <a:avLst/>
          </a:prstGeom>
          <a:ln>
            <a:solidFill>
              <a:srgbClr val="B3A2C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stCxn id="6" idx="6"/>
            <a:endCxn id="8" idx="3"/>
          </p:cNvCxnSpPr>
          <p:nvPr/>
        </p:nvCxnSpPr>
        <p:spPr>
          <a:xfrm flipV="1">
            <a:off x="7348028" y="2853099"/>
            <a:ext cx="35510" cy="96845"/>
          </a:xfrm>
          <a:prstGeom prst="line">
            <a:avLst/>
          </a:prstGeom>
          <a:ln>
            <a:solidFill>
              <a:srgbClr val="B3A2C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>
            <a:stCxn id="8" idx="5"/>
            <a:endCxn id="7" idx="2"/>
          </p:cNvCxnSpPr>
          <p:nvPr/>
        </p:nvCxnSpPr>
        <p:spPr>
          <a:xfrm>
            <a:off x="7934057" y="2853099"/>
            <a:ext cx="161327" cy="78375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/>
        </p:nvSpPr>
        <p:spPr>
          <a:xfrm>
            <a:off x="6518960" y="1827597"/>
            <a:ext cx="751186" cy="7114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sz="1100" dirty="0">
                <a:latin typeface="Heiti SC Light"/>
                <a:ea typeface="Heiti SC Light"/>
                <a:cs typeface="Heiti SC Light"/>
              </a:rPr>
              <a:t>重要系统保障</a:t>
            </a:r>
          </a:p>
        </p:txBody>
      </p:sp>
      <p:cxnSp>
        <p:nvCxnSpPr>
          <p:cNvPr id="17" name="直线连接符 16"/>
          <p:cNvCxnSpPr>
            <a:stCxn id="16" idx="6"/>
            <a:endCxn id="8" idx="1"/>
          </p:cNvCxnSpPr>
          <p:nvPr/>
        </p:nvCxnSpPr>
        <p:spPr>
          <a:xfrm>
            <a:off x="7270146" y="2183306"/>
            <a:ext cx="113392" cy="160962"/>
          </a:xfrm>
          <a:prstGeom prst="line">
            <a:avLst/>
          </a:prstGeom>
          <a:ln>
            <a:solidFill>
              <a:srgbClr val="B3A2C7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383692" y="2267748"/>
            <a:ext cx="364429" cy="9310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b="1" dirty="0" smtClean="0">
                <a:latin typeface="Heiti SC Light"/>
                <a:ea typeface="Heiti SC Light"/>
                <a:cs typeface="Heiti SC Light"/>
              </a:rPr>
              <a:t>服务项目</a:t>
            </a:r>
            <a:endParaRPr kumimoji="1"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414361" y="3347784"/>
            <a:ext cx="364429" cy="93102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b="1" dirty="0" smtClean="0">
                <a:latin typeface="Heiti SC Light"/>
                <a:ea typeface="Heiti SC Light"/>
                <a:cs typeface="Heiti SC Light"/>
              </a:rPr>
              <a:t>服务输出</a:t>
            </a:r>
            <a:endParaRPr kumimoji="1" lang="zh-CN" altLang="en-US" b="1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078" y="3774943"/>
            <a:ext cx="3394468" cy="49214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25" y="3188843"/>
            <a:ext cx="3442099" cy="50288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36" y="2699145"/>
            <a:ext cx="1735397" cy="4203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8589" y="2684351"/>
            <a:ext cx="1302640" cy="43556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357883" y="681299"/>
            <a:ext cx="3101252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教育部案例分享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382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3" y="681299"/>
            <a:ext cx="3101252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教育部案例分享</a:t>
            </a:r>
          </a:p>
        </p:txBody>
      </p:sp>
      <p:cxnSp>
        <p:nvCxnSpPr>
          <p:cNvPr id="3" name="直接连接符 24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507" y="1654428"/>
            <a:ext cx="1123310" cy="6122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3" descr="C:\Users\wefo\AppData\Local\Temp\Rar$DRa0.271\PNG\us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001" y="1991729"/>
            <a:ext cx="498802" cy="4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wefo\AppData\Local\Temp\Rar$DRa0.271\PNG\u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485" y="1989819"/>
            <a:ext cx="448990" cy="4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3883790" y="1886084"/>
            <a:ext cx="2331420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风暴中心平台</a:t>
            </a:r>
            <a:endParaRPr kumimoji="1" lang="en-US" altLang="zh-CN" dirty="0" smtClean="0">
              <a:solidFill>
                <a:schemeClr val="tx2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7</a:t>
            </a:r>
            <a:r>
              <a:rPr kumimoji="1" lang="zh-CN" altLang="en-US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*</a:t>
            </a:r>
            <a:r>
              <a:rPr kumimoji="1" lang="en-US" altLang="zh-CN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24</a:t>
            </a:r>
            <a:r>
              <a:rPr kumimoji="1" lang="zh-CN" altLang="en-US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rPr>
              <a:t>专家团队安全运营服务</a:t>
            </a:r>
            <a:endParaRPr kumimoji="1" lang="zh-CN" altLang="en-US" dirty="0">
              <a:solidFill>
                <a:schemeClr val="tx2"/>
              </a:solidFill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8" name="组 45"/>
          <p:cNvGrpSpPr/>
          <p:nvPr/>
        </p:nvGrpSpPr>
        <p:grpSpPr>
          <a:xfrm rot="747338">
            <a:off x="1591912" y="2383471"/>
            <a:ext cx="902811" cy="1609647"/>
            <a:chOff x="3403258" y="2576943"/>
            <a:chExt cx="1110597" cy="2137128"/>
          </a:xfrm>
        </p:grpSpPr>
        <p:cxnSp>
          <p:nvCxnSpPr>
            <p:cNvPr id="9" name="直线箭头连接符 7"/>
            <p:cNvCxnSpPr/>
            <p:nvPr/>
          </p:nvCxnSpPr>
          <p:spPr>
            <a:xfrm flipV="1">
              <a:off x="4074143" y="2576943"/>
              <a:ext cx="0" cy="2137128"/>
            </a:xfrm>
            <a:prstGeom prst="straightConnector1">
              <a:avLst/>
            </a:prstGeom>
            <a:ln>
              <a:solidFill>
                <a:schemeClr val="bg2">
                  <a:lumMod val="50000"/>
                </a:schemeClr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 rot="21013358">
              <a:off x="3403258" y="3220266"/>
              <a:ext cx="1110597" cy="98072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tx2"/>
                  </a:solidFill>
                  <a:latin typeface="微软雅黑"/>
                  <a:ea typeface="微软雅黑"/>
                  <a:cs typeface="微软雅黑"/>
                </a:rPr>
                <a:t>重要系统</a:t>
              </a:r>
              <a:endParaRPr kumimoji="1" lang="en-US" altLang="zh-CN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endParaRPr>
            </a:p>
            <a:p>
              <a:r>
                <a:rPr kumimoji="1" lang="zh-CN" altLang="en-US" dirty="0" smtClean="0">
                  <a:solidFill>
                    <a:schemeClr val="tx2"/>
                  </a:solidFill>
                  <a:latin typeface="微软雅黑"/>
                  <a:ea typeface="微软雅黑"/>
                  <a:cs typeface="微软雅黑"/>
                </a:rPr>
                <a:t>日志</a:t>
              </a:r>
              <a:endParaRPr kumimoji="1" lang="en-US" altLang="zh-CN" dirty="0" smtClean="0">
                <a:solidFill>
                  <a:schemeClr val="tx2"/>
                </a:solidFill>
                <a:latin typeface="微软雅黑"/>
                <a:ea typeface="微软雅黑"/>
                <a:cs typeface="微软雅黑"/>
              </a:endParaRPr>
            </a:p>
            <a:p>
              <a:r>
                <a:rPr kumimoji="1" lang="zh-CN" altLang="en-US" dirty="0" smtClean="0">
                  <a:solidFill>
                    <a:schemeClr val="tx2"/>
                  </a:solidFill>
                  <a:latin typeface="微软雅黑"/>
                  <a:ea typeface="微软雅黑"/>
                  <a:cs typeface="微软雅黑"/>
                </a:rPr>
                <a:t>回送</a:t>
              </a:r>
              <a:endParaRPr kumimoji="1" lang="zh-CN" altLang="en-US" dirty="0">
                <a:solidFill>
                  <a:schemeClr val="tx2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11" name="组 10"/>
          <p:cNvGrpSpPr/>
          <p:nvPr/>
        </p:nvGrpSpPr>
        <p:grpSpPr>
          <a:xfrm>
            <a:off x="2749656" y="2397016"/>
            <a:ext cx="705778" cy="1393506"/>
            <a:chOff x="3203848" y="1833676"/>
            <a:chExt cx="940916" cy="1858008"/>
          </a:xfrm>
        </p:grpSpPr>
        <p:grpSp>
          <p:nvGrpSpPr>
            <p:cNvPr id="12" name="组 46"/>
            <p:cNvGrpSpPr/>
            <p:nvPr/>
          </p:nvGrpSpPr>
          <p:grpSpPr>
            <a:xfrm>
              <a:off x="3395879" y="1833676"/>
              <a:ext cx="748885" cy="1858007"/>
              <a:chOff x="4009739" y="2601053"/>
              <a:chExt cx="748885" cy="2128680"/>
            </a:xfrm>
          </p:grpSpPr>
          <p:cxnSp>
            <p:nvCxnSpPr>
              <p:cNvPr id="14" name="直线箭头连接符 5"/>
              <p:cNvCxnSpPr/>
              <p:nvPr/>
            </p:nvCxnSpPr>
            <p:spPr>
              <a:xfrm>
                <a:off x="4009739" y="2601053"/>
                <a:ext cx="14431" cy="2128680"/>
              </a:xfrm>
              <a:prstGeom prst="straightConnector1">
                <a:avLst/>
              </a:prstGeom>
              <a:ln>
                <a:solidFill>
                  <a:srgbClr val="FF6600"/>
                </a:solidFill>
                <a:prstDash val="sys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4033732" y="3281652"/>
                <a:ext cx="724892" cy="4701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 smtClean="0">
                    <a:solidFill>
                      <a:schemeClr val="tx2"/>
                    </a:solidFill>
                    <a:latin typeface="微软雅黑"/>
                    <a:ea typeface="微软雅黑"/>
                    <a:cs typeface="微软雅黑"/>
                  </a:rPr>
                  <a:t>监测</a:t>
                </a:r>
                <a:endParaRPr kumimoji="1" lang="zh-CN" altLang="en-US" dirty="0">
                  <a:solidFill>
                    <a:schemeClr val="tx2"/>
                  </a:solidFill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cxnSp>
          <p:nvCxnSpPr>
            <p:cNvPr id="13" name="直线箭头连接符 38"/>
            <p:cNvCxnSpPr/>
            <p:nvPr/>
          </p:nvCxnSpPr>
          <p:spPr>
            <a:xfrm>
              <a:off x="3203848" y="1833677"/>
              <a:ext cx="14431" cy="1858007"/>
            </a:xfrm>
            <a:prstGeom prst="straightConnector1">
              <a:avLst/>
            </a:prstGeom>
            <a:ln>
              <a:solidFill>
                <a:srgbClr val="FF6600"/>
              </a:solidFill>
              <a:prstDash val="sys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964113" y="2069659"/>
            <a:ext cx="856645" cy="500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日志监控</a:t>
            </a:r>
            <a:endParaRPr kumimoji="1" lang="en-US" altLang="zh-CN" dirty="0" smtClean="0">
              <a:solidFill>
                <a:srgbClr val="008000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风险预警</a:t>
            </a:r>
            <a:endParaRPr kumimoji="1" lang="zh-CN" altLang="en-US" dirty="0">
              <a:solidFill>
                <a:srgbClr val="00800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7" name="Picture 3" descr="C:\Users\wefo\AppData\Local\Temp\Rar$DRa0.271\PNG\us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696" y="1978493"/>
            <a:ext cx="448990" cy="4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846" y="1591063"/>
            <a:ext cx="322722" cy="26022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924" y="1594443"/>
            <a:ext cx="378091" cy="30487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5793" y="1798521"/>
            <a:ext cx="251937" cy="203149"/>
          </a:xfrm>
          <a:prstGeom prst="rect">
            <a:avLst/>
          </a:prstGeom>
        </p:spPr>
      </p:pic>
      <p:sp>
        <p:nvSpPr>
          <p:cNvPr id="21" name="多文档 20"/>
          <p:cNvSpPr/>
          <p:nvPr/>
        </p:nvSpPr>
        <p:spPr>
          <a:xfrm>
            <a:off x="1061325" y="3004579"/>
            <a:ext cx="540130" cy="563214"/>
          </a:xfrm>
          <a:prstGeom prst="flowChartMultidocumen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/>
          <a:lstStyle/>
          <a:p>
            <a:r>
              <a:rPr lang="en-US" altLang="zh-CN" sz="600" dirty="0"/>
              <a:t>Syslog</a:t>
            </a:r>
          </a:p>
          <a:p>
            <a:r>
              <a:rPr lang="en-US" altLang="zh-CN" sz="600" dirty="0"/>
              <a:t>Accesslog</a:t>
            </a:r>
          </a:p>
          <a:p>
            <a:r>
              <a:rPr lang="zh-CN" altLang="zh-CN" sz="600" dirty="0"/>
              <a:t>……</a:t>
            </a:r>
            <a:endParaRPr lang="en-US" altLang="zh-CN" sz="600" dirty="0"/>
          </a:p>
          <a:p>
            <a:endParaRPr lang="en-US" altLang="zh-CN" sz="600" dirty="0"/>
          </a:p>
          <a:p>
            <a:endParaRPr lang="zh-CN" altLang="en-US" sz="600" dirty="0"/>
          </a:p>
        </p:txBody>
      </p:sp>
      <p:sp>
        <p:nvSpPr>
          <p:cNvPr id="22" name="文本框 21"/>
          <p:cNvSpPr txBox="1"/>
          <p:nvPr/>
        </p:nvSpPr>
        <p:spPr>
          <a:xfrm>
            <a:off x="964113" y="1670507"/>
            <a:ext cx="856645" cy="5001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审核取证</a:t>
            </a:r>
            <a:endParaRPr kumimoji="1" lang="en-US" altLang="zh-CN" dirty="0" smtClean="0">
              <a:solidFill>
                <a:srgbClr val="008000"/>
              </a:solidFill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dirty="0" smtClean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分析告警</a:t>
            </a:r>
            <a:endParaRPr kumimoji="1" lang="en-US" altLang="zh-CN" dirty="0" smtClean="0">
              <a:solidFill>
                <a:srgbClr val="008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061325" y="3900773"/>
            <a:ext cx="715627" cy="50509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部委网站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668701" y="3900773"/>
            <a:ext cx="715627" cy="505090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直属单位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429875" y="3900773"/>
            <a:ext cx="966632" cy="50509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各类教育站点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3000" y="2474272"/>
            <a:ext cx="2103357" cy="11762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文本框 26"/>
          <p:cNvSpPr txBox="1"/>
          <p:nvPr/>
        </p:nvSpPr>
        <p:spPr>
          <a:xfrm>
            <a:off x="5972792" y="3816487"/>
            <a:ext cx="2305759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教育部的监控中心实时展现</a:t>
            </a:r>
            <a:endParaRPr kumimoji="1" lang="en-US" altLang="zh-CN" dirty="0" smtClean="0">
              <a:latin typeface="Heiti SC Light"/>
              <a:ea typeface="Heiti SC Light"/>
              <a:cs typeface="Heiti SC Light"/>
            </a:endParaRPr>
          </a:p>
          <a:p>
            <a:r>
              <a:rPr kumimoji="1" lang="zh-CN" altLang="en-US" dirty="0" smtClean="0">
                <a:latin typeface="Heiti SC Light"/>
                <a:ea typeface="Heiti SC Light"/>
                <a:cs typeface="Heiti SC Light"/>
              </a:rPr>
              <a:t>用户随时可见当前安全态势</a:t>
            </a:r>
            <a:endParaRPr kumimoji="1" lang="zh-CN" altLang="en-US" dirty="0">
              <a:latin typeface="Heiti SC Light"/>
              <a:ea typeface="Heiti SC Light"/>
              <a:cs typeface="Heiti SC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684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3" y="681299"/>
            <a:ext cx="3947748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更多风暴中心的服务</a:t>
            </a:r>
          </a:p>
        </p:txBody>
      </p:sp>
      <p:cxnSp>
        <p:nvCxnSpPr>
          <p:cNvPr id="3" name="直接连接符 24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连接符 4"/>
          <p:cNvCxnSpPr/>
          <p:nvPr/>
        </p:nvCxnSpPr>
        <p:spPr>
          <a:xfrm flipV="1">
            <a:off x="7004483" y="1738329"/>
            <a:ext cx="375287" cy="6157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直线连接符 5"/>
          <p:cNvCxnSpPr/>
          <p:nvPr/>
        </p:nvCxnSpPr>
        <p:spPr>
          <a:xfrm>
            <a:off x="648146" y="1807273"/>
            <a:ext cx="1674421" cy="9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08863" y="1473079"/>
            <a:ext cx="1805623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云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应用防护服务</a:t>
            </a:r>
            <a:endParaRPr kumimoji="1" lang="zh-CN" altLang="en-US" dirty="0"/>
          </a:p>
        </p:txBody>
      </p:sp>
      <p:cxnSp>
        <p:nvCxnSpPr>
          <p:cNvPr id="8" name="直线连接符 7"/>
          <p:cNvCxnSpPr/>
          <p:nvPr/>
        </p:nvCxnSpPr>
        <p:spPr>
          <a:xfrm flipH="1" flipV="1">
            <a:off x="2328566" y="1823167"/>
            <a:ext cx="421140" cy="5828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/>
          <p:cNvCxnSpPr/>
          <p:nvPr/>
        </p:nvCxnSpPr>
        <p:spPr>
          <a:xfrm>
            <a:off x="7371575" y="1754624"/>
            <a:ext cx="1674421" cy="95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482651" y="1459712"/>
            <a:ext cx="1395254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大数据分析服务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43030" y="2089471"/>
            <a:ext cx="2408665" cy="225061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marL="214313" indent="-214313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协议规范性检查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Webshell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防护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注入、跨站、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CSRF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、网马防护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扫描器、爬虫防护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智能防护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基于区域的访问控制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用户定制化防护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endParaRPr kumimoji="1" lang="zh-CN" altLang="en-US" sz="1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01356" y="4120631"/>
            <a:ext cx="2410857" cy="253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1200" dirty="0"/>
              <a:t>高达</a:t>
            </a:r>
            <a:r>
              <a:rPr kumimoji="1" lang="en-US" altLang="zh-CN" sz="1200" dirty="0"/>
              <a:t>300G</a:t>
            </a:r>
            <a:r>
              <a:rPr kumimoji="1" lang="zh-CN" altLang="en-US" sz="1200" dirty="0"/>
              <a:t>的</a:t>
            </a:r>
            <a:r>
              <a:rPr kumimoji="1" lang="en-US" altLang="zh-CN" sz="1200" dirty="0"/>
              <a:t>DDOS</a:t>
            </a:r>
            <a:r>
              <a:rPr kumimoji="1" lang="zh-CN" altLang="en-US" sz="1200" dirty="0"/>
              <a:t>流量清洗服务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18460" y="1844188"/>
            <a:ext cx="1936858" cy="25391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1200" dirty="0"/>
              <a:t>累计</a:t>
            </a:r>
            <a:r>
              <a:rPr kumimoji="1" lang="en-US" altLang="zh-CN" sz="1200" dirty="0"/>
              <a:t>8</a:t>
            </a:r>
            <a:r>
              <a:rPr kumimoji="1" lang="zh-CN" altLang="en-US" sz="1200" dirty="0"/>
              <a:t>年的专业云</a:t>
            </a:r>
            <a:r>
              <a:rPr kumimoji="1" lang="en-US" altLang="zh-CN" sz="1200" dirty="0"/>
              <a:t>WAF</a:t>
            </a:r>
            <a:r>
              <a:rPr kumimoji="1" lang="zh-CN" altLang="en-US" sz="1200" dirty="0"/>
              <a:t>服务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04354" y="2065391"/>
            <a:ext cx="1736358" cy="253916"/>
          </a:xfrm>
          <a:prstGeom prst="rect">
            <a:avLst/>
          </a:prstGeom>
          <a:solidFill>
            <a:srgbClr val="6D9BB6"/>
          </a:solidFill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1200" dirty="0"/>
              <a:t>流量日志回送分析预警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311736" y="2442090"/>
            <a:ext cx="1758140" cy="253916"/>
          </a:xfrm>
          <a:prstGeom prst="rect">
            <a:avLst/>
          </a:prstGeom>
          <a:solidFill>
            <a:srgbClr val="6D9BB6"/>
          </a:solidFill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1200" dirty="0"/>
              <a:t>围绕</a:t>
            </a:r>
            <a:r>
              <a:rPr kumimoji="1" lang="en-US" altLang="zh-CN" sz="1200" dirty="0"/>
              <a:t>WEB</a:t>
            </a:r>
            <a:r>
              <a:rPr kumimoji="1" lang="zh-CN" altLang="en-US" sz="1200" dirty="0"/>
              <a:t>的大数据分析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309397" y="2818789"/>
            <a:ext cx="1758140" cy="253916"/>
          </a:xfrm>
          <a:prstGeom prst="rect">
            <a:avLst/>
          </a:prstGeom>
          <a:solidFill>
            <a:srgbClr val="6D9BB6"/>
          </a:solidFill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1200" dirty="0"/>
              <a:t>形成全面的信誉度模型</a:t>
            </a:r>
          </a:p>
        </p:txBody>
      </p:sp>
      <p:pic>
        <p:nvPicPr>
          <p:cNvPr id="4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86766" cy="5303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51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7882" y="681299"/>
            <a:ext cx="4370996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玄武盾云安全防御服务</a:t>
            </a:r>
          </a:p>
        </p:txBody>
      </p:sp>
      <p:cxnSp>
        <p:nvCxnSpPr>
          <p:cNvPr id="3" name="直接连接符 24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 descr="C:\Users\wefo\AppData\Local\Temp\Rar$DRa0.750\PNG\clou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535" y="2533237"/>
            <a:ext cx="844352" cy="8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wefo\AppData\Local\Temp\Rar$DRa0.750\PNG\dat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482" y="3985524"/>
            <a:ext cx="717252" cy="71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wefo\AppData\Local\Temp\Rar$DRa0.750\PNG\driv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564" y="2566095"/>
            <a:ext cx="797024" cy="79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C:\Users\wefo\AppData\Local\Temp\Rar$DRa0.750\PNG\earth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954" y="1408545"/>
            <a:ext cx="648072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wefo\AppData\Local\Temp\Rar$DRa0.750\PNG\shiel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92" y="4052425"/>
            <a:ext cx="651888" cy="6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390256" y="1474355"/>
            <a:ext cx="22749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全国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DNS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调度中心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Picture 2" descr="C:\Users\wefo\AppData\Local\Temp\Rar$DRa0.750\PNG\clou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716" y="2533237"/>
            <a:ext cx="844352" cy="8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箭头连接符 3"/>
          <p:cNvCxnSpPr/>
          <p:nvPr/>
        </p:nvCxnSpPr>
        <p:spPr>
          <a:xfrm flipH="1">
            <a:off x="2342580" y="1761365"/>
            <a:ext cx="623850" cy="935450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直接箭头连接符 6"/>
          <p:cNvCxnSpPr/>
          <p:nvPr/>
        </p:nvCxnSpPr>
        <p:spPr>
          <a:xfrm>
            <a:off x="3494708" y="1761365"/>
            <a:ext cx="432048" cy="935450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矩形 12"/>
          <p:cNvSpPr/>
          <p:nvPr/>
        </p:nvSpPr>
        <p:spPr>
          <a:xfrm>
            <a:off x="7308304" y="276455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用户网站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32985" y="286120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北京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82245" y="282893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上海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Picture 7" descr="C:\Users\wefo\AppData\Local\Temp\Rar$DRa0.750\PNG\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9719" y="2066858"/>
            <a:ext cx="402262" cy="40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C:\Users\wefo\AppData\Local\Temp\Rar$DRa0.983\PNG\I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24" y="4239601"/>
            <a:ext cx="313894" cy="31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wefo\AppData\Local\Temp\Rar$DRa0.750\PNG\shiel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484" y="4066928"/>
            <a:ext cx="651888" cy="6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C:\Users\wefo\AppData\Local\Temp\Rar$DRa0.983\PNG\I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916" y="4254104"/>
            <a:ext cx="313894" cy="31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椭圆 19"/>
          <p:cNvSpPr/>
          <p:nvPr/>
        </p:nvSpPr>
        <p:spPr>
          <a:xfrm>
            <a:off x="684431" y="3650837"/>
            <a:ext cx="2240865" cy="1386626"/>
          </a:xfrm>
          <a:prstGeom prst="ellipse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dash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Picture 7" descr="C:\Users\wefo\AppData\Local\Temp\Rar$DRa0.750\PNG\shiel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672" y="4052425"/>
            <a:ext cx="651888" cy="6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C:\Users\wefo\AppData\Local\Temp\Rar$DRa0.983\PNG\I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104" y="4239601"/>
            <a:ext cx="313894" cy="31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wefo\AppData\Local\Temp\Rar$DRa0.750\PNG\shiel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64" y="4066928"/>
            <a:ext cx="651888" cy="6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C:\Users\wefo\AppData\Local\Temp\Rar$DRa0.983\PNG\I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396" y="4254104"/>
            <a:ext cx="313894" cy="31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椭圆 24"/>
          <p:cNvSpPr/>
          <p:nvPr/>
        </p:nvSpPr>
        <p:spPr>
          <a:xfrm>
            <a:off x="3290464" y="3650837"/>
            <a:ext cx="2220468" cy="1386626"/>
          </a:xfrm>
          <a:prstGeom prst="ellipse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dash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" name="直接箭头连接符 45"/>
          <p:cNvCxnSpPr>
            <a:endCxn id="20" idx="0"/>
          </p:cNvCxnSpPr>
          <p:nvPr/>
        </p:nvCxnSpPr>
        <p:spPr>
          <a:xfrm flipH="1">
            <a:off x="1804864" y="3235793"/>
            <a:ext cx="241134" cy="415044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箭头连接符 47"/>
          <p:cNvCxnSpPr>
            <a:endCxn id="25" idx="0"/>
          </p:cNvCxnSpPr>
          <p:nvPr/>
        </p:nvCxnSpPr>
        <p:spPr>
          <a:xfrm>
            <a:off x="4152470" y="3215633"/>
            <a:ext cx="248228" cy="435204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矩形 27"/>
          <p:cNvSpPr/>
          <p:nvPr/>
        </p:nvSpPr>
        <p:spPr>
          <a:xfrm>
            <a:off x="397656" y="2081447"/>
            <a:ext cx="14446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DDOS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防护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9" name="Picture 7" descr="C:\Users\wefo\AppData\Local\Temp\Rar$DRa0.750\PNG\shiel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340" y="4052425"/>
            <a:ext cx="651888" cy="6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:\Users\wefo\AppData\Local\Temp\Rar$DRa0.983\PNG\I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772" y="4239601"/>
            <a:ext cx="313894" cy="31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7" descr="C:\Users\wefo\AppData\Local\Temp\Rar$DRa0.750\PNG\shiel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20" y="4066928"/>
            <a:ext cx="651888" cy="65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C:\Users\wefo\AppData\Local\Temp\Rar$DRa0.983\PNG\I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252" y="4254104"/>
            <a:ext cx="313894" cy="313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7" descr="C:\Users\wefo\AppData\Local\Temp\Rar$DRa0.750\PNG\shie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494" y="2066858"/>
            <a:ext cx="402262" cy="402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接箭头连接符 81"/>
          <p:cNvCxnSpPr/>
          <p:nvPr/>
        </p:nvCxnSpPr>
        <p:spPr>
          <a:xfrm flipV="1">
            <a:off x="5425708" y="3230533"/>
            <a:ext cx="1162516" cy="1030897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箭头连接符 84"/>
          <p:cNvCxnSpPr/>
          <p:nvPr/>
        </p:nvCxnSpPr>
        <p:spPr>
          <a:xfrm>
            <a:off x="5510932" y="4239601"/>
            <a:ext cx="1296144" cy="138768"/>
          </a:xfrm>
          <a:prstGeom prst="straightConnector1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6" name="矩形 35"/>
          <p:cNvSpPr/>
          <p:nvPr/>
        </p:nvSpPr>
        <p:spPr>
          <a:xfrm>
            <a:off x="400335" y="288402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全国节点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453734" y="4108930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大数据分析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155265" y="3291822"/>
            <a:ext cx="202999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WEB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应用防御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68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2962" y="2042540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企业级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63943" y="1334654"/>
            <a:ext cx="4725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核心防护引擎来源于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WAF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</a:t>
            </a:r>
          </a:p>
        </p:txBody>
      </p:sp>
      <p:sp>
        <p:nvSpPr>
          <p:cNvPr id="4" name="矩形 3"/>
          <p:cNvSpPr/>
          <p:nvPr/>
        </p:nvSpPr>
        <p:spPr>
          <a:xfrm>
            <a:off x="563940" y="275042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解决方案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63943" y="1987954"/>
            <a:ext cx="449353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产品技术积累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历经数</a:t>
            </a:r>
            <a:r>
              <a:rPr lang="en-US" altLang="zh-CN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10W+</a:t>
            </a:r>
            <a:r>
              <a: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网站的考验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功能完善，部署便捷，按需使用</a:t>
            </a:r>
          </a:p>
        </p:txBody>
      </p:sp>
      <p:cxnSp>
        <p:nvCxnSpPr>
          <p:cNvPr id="6" name="直接连接符 12"/>
          <p:cNvCxnSpPr/>
          <p:nvPr/>
        </p:nvCxnSpPr>
        <p:spPr>
          <a:xfrm>
            <a:off x="2699792" y="1430904"/>
            <a:ext cx="0" cy="3312368"/>
          </a:xfrm>
          <a:prstGeom prst="line">
            <a:avLst/>
          </a:prstGeom>
          <a:noFill/>
          <a:ln w="25400" cap="flat">
            <a:solidFill>
              <a:schemeClr val="tx1">
                <a:lumMod val="65000"/>
                <a:lumOff val="3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矩形 6"/>
          <p:cNvSpPr/>
          <p:nvPr/>
        </p:nvSpPr>
        <p:spPr>
          <a:xfrm>
            <a:off x="357882" y="681299"/>
            <a:ext cx="4370996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玄武盾云安全防御服务</a:t>
            </a:r>
          </a:p>
        </p:txBody>
      </p:sp>
      <p:cxnSp>
        <p:nvCxnSpPr>
          <p:cNvPr id="8" name="直接连接符 24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01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779325" y="3829062"/>
            <a:ext cx="8062788" cy="57724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7882" y="681299"/>
            <a:ext cx="6486391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飞天镜</a:t>
            </a:r>
            <a:r>
              <a:rPr lang="en-US" altLang="zh-CN" sz="33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——</a:t>
            </a:r>
            <a:r>
              <a:rPr lang="zh-CN" altLang="en-US" sz="33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下一代安全的技术核心</a:t>
            </a:r>
            <a:endParaRPr lang="zh-CN" altLang="en-US" sz="33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3" name="直接连接符 24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任意多边形 164"/>
          <p:cNvSpPr/>
          <p:nvPr/>
        </p:nvSpPr>
        <p:spPr>
          <a:xfrm rot="2186675">
            <a:off x="3778123" y="2591141"/>
            <a:ext cx="567139" cy="1879255"/>
          </a:xfrm>
          <a:custGeom>
            <a:avLst/>
            <a:gdLst>
              <a:gd name="connsiteX0" fmla="*/ 14677 w 414958"/>
              <a:gd name="connsiteY0" fmla="*/ 14677 h 2795971"/>
              <a:gd name="connsiteX1" fmla="*/ 50110 w 414958"/>
              <a:gd name="connsiteY1" fmla="*/ 0 h 2795971"/>
              <a:gd name="connsiteX2" fmla="*/ 364848 w 414958"/>
              <a:gd name="connsiteY2" fmla="*/ 0 h 2795971"/>
              <a:gd name="connsiteX3" fmla="*/ 414958 w 414958"/>
              <a:gd name="connsiteY3" fmla="*/ 50110 h 2795971"/>
              <a:gd name="connsiteX4" fmla="*/ 414958 w 414958"/>
              <a:gd name="connsiteY4" fmla="*/ 2404952 h 2795971"/>
              <a:gd name="connsiteX5" fmla="*/ 0 w 414958"/>
              <a:gd name="connsiteY5" fmla="*/ 2795971 h 2795971"/>
              <a:gd name="connsiteX6" fmla="*/ 0 w 414958"/>
              <a:gd name="connsiteY6" fmla="*/ 50110 h 2795971"/>
              <a:gd name="connsiteX7" fmla="*/ 14677 w 414958"/>
              <a:gd name="connsiteY7" fmla="*/ 14677 h 279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958" h="2795971">
                <a:moveTo>
                  <a:pt x="14677" y="14677"/>
                </a:moveTo>
                <a:cubicBezTo>
                  <a:pt x="23745" y="5609"/>
                  <a:pt x="36273" y="0"/>
                  <a:pt x="50110" y="0"/>
                </a:cubicBezTo>
                <a:lnTo>
                  <a:pt x="364848" y="0"/>
                </a:lnTo>
                <a:cubicBezTo>
                  <a:pt x="392523" y="0"/>
                  <a:pt x="414958" y="22435"/>
                  <a:pt x="414958" y="50110"/>
                </a:cubicBezTo>
                <a:lnTo>
                  <a:pt x="414958" y="2404952"/>
                </a:lnTo>
                <a:lnTo>
                  <a:pt x="0" y="2795971"/>
                </a:lnTo>
                <a:lnTo>
                  <a:pt x="0" y="50110"/>
                </a:lnTo>
                <a:cubicBezTo>
                  <a:pt x="0" y="36273"/>
                  <a:pt x="5609" y="23745"/>
                  <a:pt x="14677" y="146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  <a:latin typeface="+mn-ea"/>
              </a:rPr>
              <a:t>网络</a:t>
            </a:r>
            <a:r>
              <a:rPr lang="zh-CN" altLang="en-US" sz="2000" dirty="0" smtClean="0">
                <a:solidFill>
                  <a:srgbClr val="FFFFFF"/>
                </a:solidFill>
                <a:latin typeface="+mn-ea"/>
              </a:rPr>
              <a:t>取证</a:t>
            </a:r>
            <a:endParaRPr lang="zh-CN" altLang="en-US" sz="20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4" name="任意多边形 163"/>
          <p:cNvSpPr/>
          <p:nvPr/>
        </p:nvSpPr>
        <p:spPr>
          <a:xfrm rot="2186675">
            <a:off x="2601962" y="2591137"/>
            <a:ext cx="567139" cy="1879255"/>
          </a:xfrm>
          <a:custGeom>
            <a:avLst/>
            <a:gdLst>
              <a:gd name="connsiteX0" fmla="*/ 14677 w 414958"/>
              <a:gd name="connsiteY0" fmla="*/ 14677 h 2795971"/>
              <a:gd name="connsiteX1" fmla="*/ 50110 w 414958"/>
              <a:gd name="connsiteY1" fmla="*/ 0 h 2795971"/>
              <a:gd name="connsiteX2" fmla="*/ 364848 w 414958"/>
              <a:gd name="connsiteY2" fmla="*/ 0 h 2795971"/>
              <a:gd name="connsiteX3" fmla="*/ 414958 w 414958"/>
              <a:gd name="connsiteY3" fmla="*/ 50110 h 2795971"/>
              <a:gd name="connsiteX4" fmla="*/ 414958 w 414958"/>
              <a:gd name="connsiteY4" fmla="*/ 2404952 h 2795971"/>
              <a:gd name="connsiteX5" fmla="*/ 0 w 414958"/>
              <a:gd name="connsiteY5" fmla="*/ 2795971 h 2795971"/>
              <a:gd name="connsiteX6" fmla="*/ 0 w 414958"/>
              <a:gd name="connsiteY6" fmla="*/ 50110 h 2795971"/>
              <a:gd name="connsiteX7" fmla="*/ 14677 w 414958"/>
              <a:gd name="connsiteY7" fmla="*/ 14677 h 279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958" h="2795971">
                <a:moveTo>
                  <a:pt x="14677" y="14677"/>
                </a:moveTo>
                <a:cubicBezTo>
                  <a:pt x="23745" y="5609"/>
                  <a:pt x="36273" y="0"/>
                  <a:pt x="50110" y="0"/>
                </a:cubicBezTo>
                <a:lnTo>
                  <a:pt x="364848" y="0"/>
                </a:lnTo>
                <a:cubicBezTo>
                  <a:pt x="392523" y="0"/>
                  <a:pt x="414958" y="22435"/>
                  <a:pt x="414958" y="50110"/>
                </a:cubicBezTo>
                <a:lnTo>
                  <a:pt x="414958" y="2404952"/>
                </a:lnTo>
                <a:lnTo>
                  <a:pt x="0" y="2795971"/>
                </a:lnTo>
                <a:lnTo>
                  <a:pt x="0" y="50110"/>
                </a:lnTo>
                <a:cubicBezTo>
                  <a:pt x="0" y="36273"/>
                  <a:pt x="5609" y="23745"/>
                  <a:pt x="14677" y="146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FFFFFF"/>
                </a:solidFill>
                <a:latin typeface="+mn-ea"/>
              </a:rPr>
              <a:t>恶意代码</a:t>
            </a:r>
            <a:endParaRPr lang="zh-CN" altLang="en-US" sz="20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5" name="任意多边形 162"/>
          <p:cNvSpPr/>
          <p:nvPr/>
        </p:nvSpPr>
        <p:spPr>
          <a:xfrm rot="2186675">
            <a:off x="1425801" y="2591137"/>
            <a:ext cx="567139" cy="1879255"/>
          </a:xfrm>
          <a:custGeom>
            <a:avLst/>
            <a:gdLst>
              <a:gd name="connsiteX0" fmla="*/ 14677 w 414958"/>
              <a:gd name="connsiteY0" fmla="*/ 14677 h 2795970"/>
              <a:gd name="connsiteX1" fmla="*/ 50110 w 414958"/>
              <a:gd name="connsiteY1" fmla="*/ 0 h 2795970"/>
              <a:gd name="connsiteX2" fmla="*/ 364848 w 414958"/>
              <a:gd name="connsiteY2" fmla="*/ 0 h 2795970"/>
              <a:gd name="connsiteX3" fmla="*/ 414958 w 414958"/>
              <a:gd name="connsiteY3" fmla="*/ 50110 h 2795970"/>
              <a:gd name="connsiteX4" fmla="*/ 414958 w 414958"/>
              <a:gd name="connsiteY4" fmla="*/ 2404952 h 2795970"/>
              <a:gd name="connsiteX5" fmla="*/ 0 w 414958"/>
              <a:gd name="connsiteY5" fmla="*/ 2795970 h 2795970"/>
              <a:gd name="connsiteX6" fmla="*/ 0 w 414958"/>
              <a:gd name="connsiteY6" fmla="*/ 50110 h 2795970"/>
              <a:gd name="connsiteX7" fmla="*/ 14677 w 414958"/>
              <a:gd name="connsiteY7" fmla="*/ 14677 h 279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958" h="2795970">
                <a:moveTo>
                  <a:pt x="14677" y="14677"/>
                </a:moveTo>
                <a:cubicBezTo>
                  <a:pt x="23745" y="5609"/>
                  <a:pt x="36273" y="0"/>
                  <a:pt x="50110" y="0"/>
                </a:cubicBezTo>
                <a:lnTo>
                  <a:pt x="364848" y="0"/>
                </a:lnTo>
                <a:cubicBezTo>
                  <a:pt x="392523" y="0"/>
                  <a:pt x="414958" y="22435"/>
                  <a:pt x="414958" y="50110"/>
                </a:cubicBezTo>
                <a:lnTo>
                  <a:pt x="414958" y="2404952"/>
                </a:lnTo>
                <a:lnTo>
                  <a:pt x="0" y="2795970"/>
                </a:lnTo>
                <a:lnTo>
                  <a:pt x="0" y="50110"/>
                </a:lnTo>
                <a:cubicBezTo>
                  <a:pt x="0" y="36273"/>
                  <a:pt x="5609" y="23745"/>
                  <a:pt x="14677" y="146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FFFFFF"/>
                </a:solidFill>
                <a:latin typeface="+mn-ea"/>
              </a:rPr>
              <a:t>A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FFFFFF"/>
                </a:solidFill>
                <a:latin typeface="+mn-ea"/>
              </a:rPr>
              <a:t>P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FFFFFF"/>
                </a:solidFill>
                <a:latin typeface="+mn-ea"/>
              </a:rPr>
              <a:t>T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FFFFFF"/>
                </a:solidFill>
                <a:latin typeface="+mn-ea"/>
              </a:rPr>
              <a:t>事件</a:t>
            </a:r>
            <a:endParaRPr lang="zh-CN" altLang="en-US" sz="20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6" name="任意多边形 161"/>
          <p:cNvSpPr/>
          <p:nvPr/>
        </p:nvSpPr>
        <p:spPr>
          <a:xfrm rot="2186675">
            <a:off x="7446500" y="2668103"/>
            <a:ext cx="567139" cy="1879255"/>
          </a:xfrm>
          <a:custGeom>
            <a:avLst/>
            <a:gdLst>
              <a:gd name="connsiteX0" fmla="*/ 14677 w 414958"/>
              <a:gd name="connsiteY0" fmla="*/ 14677 h 2795970"/>
              <a:gd name="connsiteX1" fmla="*/ 50110 w 414958"/>
              <a:gd name="connsiteY1" fmla="*/ 0 h 2795970"/>
              <a:gd name="connsiteX2" fmla="*/ 364848 w 414958"/>
              <a:gd name="connsiteY2" fmla="*/ 0 h 2795970"/>
              <a:gd name="connsiteX3" fmla="*/ 414958 w 414958"/>
              <a:gd name="connsiteY3" fmla="*/ 50110 h 2795970"/>
              <a:gd name="connsiteX4" fmla="*/ 414958 w 414958"/>
              <a:gd name="connsiteY4" fmla="*/ 2404952 h 2795970"/>
              <a:gd name="connsiteX5" fmla="*/ 0 w 414958"/>
              <a:gd name="connsiteY5" fmla="*/ 2795970 h 2795970"/>
              <a:gd name="connsiteX6" fmla="*/ 0 w 414958"/>
              <a:gd name="connsiteY6" fmla="*/ 50110 h 2795970"/>
              <a:gd name="connsiteX7" fmla="*/ 14677 w 414958"/>
              <a:gd name="connsiteY7" fmla="*/ 14677 h 2795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958" h="2795970">
                <a:moveTo>
                  <a:pt x="14677" y="14677"/>
                </a:moveTo>
                <a:cubicBezTo>
                  <a:pt x="23745" y="5609"/>
                  <a:pt x="36273" y="0"/>
                  <a:pt x="50110" y="0"/>
                </a:cubicBezTo>
                <a:lnTo>
                  <a:pt x="364848" y="0"/>
                </a:lnTo>
                <a:cubicBezTo>
                  <a:pt x="392523" y="0"/>
                  <a:pt x="414958" y="22435"/>
                  <a:pt x="414958" y="50110"/>
                </a:cubicBezTo>
                <a:lnTo>
                  <a:pt x="414958" y="2404952"/>
                </a:lnTo>
                <a:lnTo>
                  <a:pt x="0" y="2795970"/>
                </a:lnTo>
                <a:lnTo>
                  <a:pt x="0" y="50110"/>
                </a:lnTo>
                <a:cubicBezTo>
                  <a:pt x="0" y="36272"/>
                  <a:pt x="5609" y="23745"/>
                  <a:pt x="14677" y="146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FFFFFF"/>
                </a:solidFill>
                <a:latin typeface="+mn-ea"/>
              </a:rPr>
              <a:t>攻击溯源</a:t>
            </a:r>
            <a:endParaRPr lang="zh-CN" altLang="en-US" sz="20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17" name="任意多边形 8"/>
          <p:cNvSpPr/>
          <p:nvPr/>
        </p:nvSpPr>
        <p:spPr>
          <a:xfrm rot="2186675">
            <a:off x="4954283" y="2591137"/>
            <a:ext cx="567139" cy="1879255"/>
          </a:xfrm>
          <a:custGeom>
            <a:avLst/>
            <a:gdLst>
              <a:gd name="connsiteX0" fmla="*/ 14677 w 414958"/>
              <a:gd name="connsiteY0" fmla="*/ 14677 h 2795971"/>
              <a:gd name="connsiteX1" fmla="*/ 50110 w 414958"/>
              <a:gd name="connsiteY1" fmla="*/ 0 h 2795971"/>
              <a:gd name="connsiteX2" fmla="*/ 364848 w 414958"/>
              <a:gd name="connsiteY2" fmla="*/ 0 h 2795971"/>
              <a:gd name="connsiteX3" fmla="*/ 414958 w 414958"/>
              <a:gd name="connsiteY3" fmla="*/ 50110 h 2795971"/>
              <a:gd name="connsiteX4" fmla="*/ 414958 w 414958"/>
              <a:gd name="connsiteY4" fmla="*/ 2404952 h 2795971"/>
              <a:gd name="connsiteX5" fmla="*/ 0 w 414958"/>
              <a:gd name="connsiteY5" fmla="*/ 2795971 h 2795971"/>
              <a:gd name="connsiteX6" fmla="*/ 0 w 414958"/>
              <a:gd name="connsiteY6" fmla="*/ 50110 h 2795971"/>
              <a:gd name="connsiteX7" fmla="*/ 14677 w 414958"/>
              <a:gd name="connsiteY7" fmla="*/ 14677 h 279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958" h="2795971">
                <a:moveTo>
                  <a:pt x="14677" y="14677"/>
                </a:moveTo>
                <a:cubicBezTo>
                  <a:pt x="23745" y="5609"/>
                  <a:pt x="36273" y="0"/>
                  <a:pt x="50110" y="0"/>
                </a:cubicBezTo>
                <a:lnTo>
                  <a:pt x="364848" y="0"/>
                </a:lnTo>
                <a:cubicBezTo>
                  <a:pt x="392523" y="0"/>
                  <a:pt x="414958" y="22435"/>
                  <a:pt x="414958" y="50110"/>
                </a:cubicBezTo>
                <a:lnTo>
                  <a:pt x="414958" y="2404952"/>
                </a:lnTo>
                <a:lnTo>
                  <a:pt x="0" y="2795971"/>
                </a:lnTo>
                <a:lnTo>
                  <a:pt x="0" y="50110"/>
                </a:lnTo>
                <a:cubicBezTo>
                  <a:pt x="0" y="36273"/>
                  <a:pt x="5609" y="23745"/>
                  <a:pt x="14677" y="146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>
                <a:solidFill>
                  <a:srgbClr val="FFFFFF"/>
                </a:solidFill>
                <a:latin typeface="+mn-ea"/>
              </a:rPr>
              <a:t>安全</a:t>
            </a:r>
            <a:r>
              <a:rPr lang="zh-CN" altLang="en-US" sz="2000" dirty="0" smtClean="0">
                <a:solidFill>
                  <a:srgbClr val="FFFFFF"/>
                </a:solidFill>
                <a:latin typeface="+mn-ea"/>
              </a:rPr>
              <a:t>情报</a:t>
            </a:r>
            <a:endParaRPr lang="zh-CN" altLang="en-US" sz="2000" dirty="0">
              <a:solidFill>
                <a:srgbClr val="FFFFFF"/>
              </a:solidFill>
              <a:latin typeface="+mn-ea"/>
            </a:endParaRPr>
          </a:p>
        </p:txBody>
      </p:sp>
      <p:cxnSp>
        <p:nvCxnSpPr>
          <p:cNvPr id="18" name="直接连接符 8252"/>
          <p:cNvCxnSpPr/>
          <p:nvPr/>
        </p:nvCxnSpPr>
        <p:spPr>
          <a:xfrm flipH="1">
            <a:off x="275799" y="4581205"/>
            <a:ext cx="2035" cy="0"/>
          </a:xfrm>
          <a:prstGeom prst="line">
            <a:avLst/>
          </a:prstGeom>
          <a:ln w="31750"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 9"/>
          <p:cNvSpPr/>
          <p:nvPr/>
        </p:nvSpPr>
        <p:spPr>
          <a:xfrm rot="2186675">
            <a:off x="6185562" y="2599659"/>
            <a:ext cx="567139" cy="1879255"/>
          </a:xfrm>
          <a:custGeom>
            <a:avLst/>
            <a:gdLst>
              <a:gd name="connsiteX0" fmla="*/ 14677 w 414958"/>
              <a:gd name="connsiteY0" fmla="*/ 14677 h 2795971"/>
              <a:gd name="connsiteX1" fmla="*/ 50110 w 414958"/>
              <a:gd name="connsiteY1" fmla="*/ 0 h 2795971"/>
              <a:gd name="connsiteX2" fmla="*/ 364848 w 414958"/>
              <a:gd name="connsiteY2" fmla="*/ 0 h 2795971"/>
              <a:gd name="connsiteX3" fmla="*/ 414958 w 414958"/>
              <a:gd name="connsiteY3" fmla="*/ 50110 h 2795971"/>
              <a:gd name="connsiteX4" fmla="*/ 414958 w 414958"/>
              <a:gd name="connsiteY4" fmla="*/ 2404952 h 2795971"/>
              <a:gd name="connsiteX5" fmla="*/ 0 w 414958"/>
              <a:gd name="connsiteY5" fmla="*/ 2795971 h 2795971"/>
              <a:gd name="connsiteX6" fmla="*/ 0 w 414958"/>
              <a:gd name="connsiteY6" fmla="*/ 50110 h 2795971"/>
              <a:gd name="connsiteX7" fmla="*/ 14677 w 414958"/>
              <a:gd name="connsiteY7" fmla="*/ 14677 h 279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4958" h="2795971">
                <a:moveTo>
                  <a:pt x="14677" y="14677"/>
                </a:moveTo>
                <a:cubicBezTo>
                  <a:pt x="23745" y="5609"/>
                  <a:pt x="36273" y="0"/>
                  <a:pt x="50110" y="0"/>
                </a:cubicBezTo>
                <a:lnTo>
                  <a:pt x="364848" y="0"/>
                </a:lnTo>
                <a:cubicBezTo>
                  <a:pt x="392523" y="0"/>
                  <a:pt x="414958" y="22435"/>
                  <a:pt x="414958" y="50110"/>
                </a:cubicBezTo>
                <a:lnTo>
                  <a:pt x="414958" y="2404952"/>
                </a:lnTo>
                <a:lnTo>
                  <a:pt x="0" y="2795971"/>
                </a:lnTo>
                <a:lnTo>
                  <a:pt x="0" y="50110"/>
                </a:lnTo>
                <a:cubicBezTo>
                  <a:pt x="0" y="36273"/>
                  <a:pt x="5609" y="23745"/>
                  <a:pt x="14677" y="14677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63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0000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solidFill>
                  <a:srgbClr val="FFFFFF"/>
                </a:solidFill>
                <a:latin typeface="+mn-ea"/>
              </a:rPr>
              <a:t>攻击画像</a:t>
            </a:r>
            <a:endParaRPr lang="zh-CN" altLang="en-US" sz="2000" dirty="0">
              <a:solidFill>
                <a:srgbClr val="FFFFFF"/>
              </a:solidFill>
              <a:latin typeface="+mn-ea"/>
            </a:endParaRPr>
          </a:p>
        </p:txBody>
      </p:sp>
      <p:sp>
        <p:nvSpPr>
          <p:cNvPr id="20" name="AutoShape 2"/>
          <p:cNvSpPr>
            <a:spLocks noChangeArrowheads="1"/>
          </p:cNvSpPr>
          <p:nvPr/>
        </p:nvSpPr>
        <p:spPr bwMode="auto">
          <a:xfrm rot="10800000">
            <a:off x="1686264" y="1914530"/>
            <a:ext cx="7198384" cy="709685"/>
          </a:xfrm>
          <a:prstGeom prst="upArrow">
            <a:avLst>
              <a:gd name="adj1" fmla="val 57824"/>
              <a:gd name="adj2" fmla="val 54398"/>
            </a:avLst>
          </a:prstGeom>
          <a:solidFill>
            <a:schemeClr val="bg1">
              <a:lumMod val="65000"/>
            </a:schemeClr>
          </a:solidFill>
          <a:ln w="38100" cmpd="sng">
            <a:noFill/>
          </a:ln>
          <a:effectLst/>
          <a:extLst/>
        </p:spPr>
        <p:txBody>
          <a:bodyPr wrap="none" anchor="ctr"/>
          <a:lstStyle/>
          <a:p>
            <a:pPr eaLnBrk="1" hangingPunct="1"/>
            <a:endParaRPr lang="zh-CN" altLang="en-US"/>
          </a:p>
        </p:txBody>
      </p:sp>
      <p:sp>
        <p:nvSpPr>
          <p:cNvPr id="21" name="圆角矩形 20"/>
          <p:cNvSpPr/>
          <p:nvPr/>
        </p:nvSpPr>
        <p:spPr bwMode="auto">
          <a:xfrm>
            <a:off x="2933970" y="1454424"/>
            <a:ext cx="1267230" cy="3626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访问数据</a:t>
            </a:r>
          </a:p>
        </p:txBody>
      </p:sp>
      <p:sp>
        <p:nvSpPr>
          <p:cNvPr id="22" name="圆角矩形 21"/>
          <p:cNvSpPr/>
          <p:nvPr/>
        </p:nvSpPr>
        <p:spPr bwMode="auto">
          <a:xfrm>
            <a:off x="4669392" y="2024731"/>
            <a:ext cx="1097452" cy="362607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dirty="0">
                <a:latin typeface="Arial" pitchFamily="34" charset="0"/>
                <a:ea typeface="宋体" pitchFamily="2" charset="-122"/>
              </a:rPr>
              <a:t>关联</a:t>
            </a:r>
            <a:r>
              <a:rPr lang="zh-CN" altLang="en-US" dirty="0" smtClean="0">
                <a:latin typeface="Arial" pitchFamily="34" charset="0"/>
                <a:ea typeface="宋体" pitchFamily="2" charset="-122"/>
              </a:rPr>
              <a:t>分析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3499620" y="2026488"/>
            <a:ext cx="958515" cy="362607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zh-CN" altLang="en-US" dirty="0">
                <a:latin typeface="Arial" pitchFamily="34" charset="0"/>
                <a:ea typeface="宋体" pitchFamily="2" charset="-122"/>
              </a:rPr>
              <a:t>聚类</a:t>
            </a:r>
            <a:r>
              <a:rPr lang="zh-CN" altLang="en-US" dirty="0" smtClean="0">
                <a:latin typeface="Arial" pitchFamily="34" charset="0"/>
                <a:ea typeface="宋体" pitchFamily="2" charset="-122"/>
              </a:rPr>
              <a:t>分析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7316835" y="1469223"/>
            <a:ext cx="1267230" cy="3626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攻击事件</a:t>
            </a:r>
          </a:p>
        </p:txBody>
      </p:sp>
      <p:sp>
        <p:nvSpPr>
          <p:cNvPr id="25" name="圆角矩形 24"/>
          <p:cNvSpPr/>
          <p:nvPr/>
        </p:nvSpPr>
        <p:spPr bwMode="auto">
          <a:xfrm>
            <a:off x="4392654" y="1459528"/>
            <a:ext cx="1267230" cy="3626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防御动作</a:t>
            </a:r>
          </a:p>
        </p:txBody>
      </p:sp>
      <p:sp>
        <p:nvSpPr>
          <p:cNvPr id="26" name="圆角矩形 25"/>
          <p:cNvSpPr/>
          <p:nvPr/>
        </p:nvSpPr>
        <p:spPr bwMode="auto">
          <a:xfrm>
            <a:off x="5871567" y="1464119"/>
            <a:ext cx="1267230" cy="3626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监测数据</a:t>
            </a:r>
          </a:p>
        </p:txBody>
      </p:sp>
      <p:sp>
        <p:nvSpPr>
          <p:cNvPr id="29" name="圆角矩形 28"/>
          <p:cNvSpPr/>
          <p:nvPr/>
        </p:nvSpPr>
        <p:spPr bwMode="auto">
          <a:xfrm>
            <a:off x="5994783" y="2012306"/>
            <a:ext cx="1097452" cy="362607"/>
          </a:xfrm>
          <a:prstGeom prst="roundRect">
            <a:avLst/>
          </a:prstGeom>
          <a:solidFill>
            <a:schemeClr val="accent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建模预测</a:t>
            </a:r>
          </a:p>
        </p:txBody>
      </p:sp>
      <p:sp>
        <p:nvSpPr>
          <p:cNvPr id="30" name="圆角矩形 29"/>
          <p:cNvSpPr/>
          <p:nvPr/>
        </p:nvSpPr>
        <p:spPr bwMode="auto">
          <a:xfrm>
            <a:off x="1491229" y="1456799"/>
            <a:ext cx="1267230" cy="36260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zh-CN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rPr>
              <a:t>运行日志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27813" y="4340534"/>
            <a:ext cx="8336042" cy="1030525"/>
          </a:xfrm>
          <a:prstGeom prst="rect">
            <a:avLst/>
          </a:prstGeom>
          <a:noFill/>
        </p:spPr>
        <p:txBody>
          <a:bodyPr/>
          <a:lstStyle/>
          <a:p>
            <a:pPr algn="just" eaLnBrk="1" fontAlgn="auto" hangingPunct="1">
              <a:spcBef>
                <a:spcPts val="600"/>
              </a:spcBef>
              <a:spcAft>
                <a:spcPts val="0"/>
              </a:spcAft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大数据安全分析改变</a:t>
            </a:r>
            <a:r>
              <a:rPr lang="zh-CN" altLang="en-US" sz="2000" dirty="0">
                <a:latin typeface="+mn-ea"/>
                <a:ea typeface="+mn-ea"/>
              </a:rPr>
              <a:t>的不仅是</a:t>
            </a:r>
            <a:r>
              <a:rPr lang="en-US" altLang="zh-CN" sz="2000" dirty="0">
                <a:latin typeface="+mn-ea"/>
                <a:ea typeface="+mn-ea"/>
              </a:rPr>
              <a:t>SIEM</a:t>
            </a:r>
            <a:r>
              <a:rPr lang="zh-CN" altLang="en-US" sz="2000" dirty="0">
                <a:latin typeface="+mn-ea"/>
                <a:ea typeface="+mn-ea"/>
              </a:rPr>
              <a:t>，包括了所有的安全技术，成为了下一代安全技术的关键特性。</a:t>
            </a:r>
          </a:p>
        </p:txBody>
      </p:sp>
      <p:pic>
        <p:nvPicPr>
          <p:cNvPr id="34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r="97" b="96"/>
          <a:stretch>
            <a:fillRect/>
          </a:stretch>
        </p:blipFill>
        <p:spPr>
          <a:xfrm>
            <a:off x="230893" y="1913676"/>
            <a:ext cx="1349972" cy="1349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20595" extrusionOk="0">
                <a:moveTo>
                  <a:pt x="9839" y="0"/>
                </a:moveTo>
                <a:cubicBezTo>
                  <a:pt x="7321" y="0"/>
                  <a:pt x="4803" y="1006"/>
                  <a:pt x="2882" y="3016"/>
                </a:cubicBezTo>
                <a:cubicBezTo>
                  <a:pt x="-961" y="7038"/>
                  <a:pt x="-961" y="13557"/>
                  <a:pt x="2882" y="17579"/>
                </a:cubicBezTo>
                <a:cubicBezTo>
                  <a:pt x="6724" y="21600"/>
                  <a:pt x="12954" y="21600"/>
                  <a:pt x="16796" y="17579"/>
                </a:cubicBezTo>
                <a:cubicBezTo>
                  <a:pt x="20639" y="13557"/>
                  <a:pt x="20639" y="7038"/>
                  <a:pt x="16796" y="3016"/>
                </a:cubicBezTo>
                <a:cubicBezTo>
                  <a:pt x="14875" y="1006"/>
                  <a:pt x="12357" y="0"/>
                  <a:pt x="9839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" name="文本框 3"/>
          <p:cNvSpPr txBox="1"/>
          <p:nvPr/>
        </p:nvSpPr>
        <p:spPr>
          <a:xfrm>
            <a:off x="169333" y="1552222"/>
            <a:ext cx="12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DPI</a:t>
            </a:r>
            <a:r>
              <a:rPr kumimoji="1" lang="zh-CN" altLang="en-US" b="1" dirty="0" smtClean="0"/>
              <a:t>/</a:t>
            </a:r>
            <a:r>
              <a:rPr kumimoji="1" lang="en-US" altLang="zh-CN" b="1" dirty="0" smtClean="0"/>
              <a:t>log/……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130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3124" y="1712497"/>
            <a:ext cx="7968290" cy="241531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</p:spPr>
      </p:pic>
      <p:sp>
        <p:nvSpPr>
          <p:cNvPr id="3" name="矩形 2"/>
          <p:cNvSpPr/>
          <p:nvPr/>
        </p:nvSpPr>
        <p:spPr>
          <a:xfrm>
            <a:off x="357882" y="681299"/>
            <a:ext cx="5640006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飞天镜</a:t>
            </a:r>
            <a:r>
              <a:rPr lang="en-US" altLang="zh-CN" sz="33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——</a:t>
            </a:r>
            <a:r>
              <a:rPr lang="zh-CN" altLang="en-US" sz="33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海量数据来源兼容</a:t>
            </a:r>
            <a:endParaRPr lang="zh-CN" altLang="en-US" sz="33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4" name="直接连接符 24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hape 223"/>
          <p:cNvSpPr/>
          <p:nvPr/>
        </p:nvSpPr>
        <p:spPr>
          <a:xfrm>
            <a:off x="663881" y="4324654"/>
            <a:ext cx="7591336" cy="3180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/>
          </a:lstStyle>
          <a:p>
            <a:r>
              <a:rPr dirty="0"/>
              <a:t>6年多的项目实践，我们支持200多个品牌，1000多种型号设备</a:t>
            </a:r>
            <a:r>
              <a:rPr dirty="0" smtClean="0"/>
              <a:t>的</a:t>
            </a:r>
            <a:r>
              <a:rPr lang="zh-CN" altLang="en-US" dirty="0" smtClean="0"/>
              <a:t>全协议</a:t>
            </a:r>
            <a:r>
              <a:rPr dirty="0" smtClean="0"/>
              <a:t>日志</a:t>
            </a:r>
            <a:r>
              <a:rPr dirty="0"/>
              <a:t>解析</a:t>
            </a:r>
            <a:r>
              <a:rPr dirty="0" smtClean="0"/>
              <a:t>！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050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072611" y="1103145"/>
            <a:ext cx="2937592" cy="2937210"/>
          </a:xfrm>
          <a:prstGeom prst="ellipse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56313" y="2170331"/>
            <a:ext cx="2970190" cy="992579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altLang="zh-CN" sz="6000" dirty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THANKS</a:t>
            </a:r>
            <a:endParaRPr lang="zh-CN" altLang="en-US" sz="6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77141" y="4138523"/>
            <a:ext cx="4570214" cy="284693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 algn="ctr"/>
            <a:r>
              <a:rPr lang="zh-CN" altLang="en-US" dirty="0" smtClean="0"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风暴中心 先知 </a:t>
            </a:r>
            <a:endParaRPr lang="en-US" altLang="zh-CN" dirty="0"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185642" y="2571750"/>
            <a:ext cx="1182473" cy="118232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645674" y="1053816"/>
            <a:ext cx="740256" cy="740159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59300" y="1251583"/>
            <a:ext cx="1388358" cy="138817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935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曲线连接符 30"/>
          <p:cNvCxnSpPr/>
          <p:nvPr/>
        </p:nvCxnSpPr>
        <p:spPr>
          <a:xfrm flipV="1">
            <a:off x="1545669" y="3265405"/>
            <a:ext cx="1049892" cy="719168"/>
          </a:xfrm>
          <a:prstGeom prst="curvedConnector3">
            <a:avLst/>
          </a:prstGeom>
          <a:ln w="381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57882" y="712196"/>
            <a:ext cx="4370996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站点基础信息知多少？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7949" y="2497016"/>
            <a:ext cx="3007526" cy="29976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ts val="1725"/>
              </a:lnSpc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 Semilight" panose="020B0402040204020203" pitchFamily="34" charset="0"/>
              </a:rPr>
              <a:t>一次普查引发的反思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73320" y="2969426"/>
            <a:ext cx="3186670" cy="284373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ts val="1725"/>
              </a:lnSpc>
            </a:pPr>
            <a:r>
              <a:rPr lang="zh-CN" altLang="en-US" sz="1200" dirty="0">
                <a:solidFill>
                  <a:srgbClr val="6D9BB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僵尸站点、睡眠站点</a:t>
            </a:r>
          </a:p>
        </p:txBody>
      </p:sp>
      <p:sp>
        <p:nvSpPr>
          <p:cNvPr id="17" name="文本框 37"/>
          <p:cNvSpPr txBox="1"/>
          <p:nvPr/>
        </p:nvSpPr>
        <p:spPr>
          <a:xfrm>
            <a:off x="5824712" y="2623277"/>
            <a:ext cx="2463213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 smtClean="0"/>
              <a:t>维护状态未知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863599" y="3962903"/>
            <a:ext cx="3186670" cy="50558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ts val="1725"/>
              </a:lnSpc>
            </a:pPr>
            <a:r>
              <a:rPr lang="en-US" altLang="zh-CN" sz="1200" dirty="0">
                <a:solidFill>
                  <a:srgbClr val="6D9BB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Wap.sxgnt.gov.cn</a:t>
            </a:r>
          </a:p>
          <a:p>
            <a:pPr>
              <a:lnSpc>
                <a:spcPts val="1725"/>
              </a:lnSpc>
            </a:pPr>
            <a:r>
              <a:rPr lang="en-US" altLang="zh-CN" sz="1200" dirty="0">
                <a:solidFill>
                  <a:srgbClr val="6D9BB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Seghytrfdcvh</a:t>
            </a:r>
            <a:r>
              <a:rPr lang="zh-CN" altLang="en-US" sz="1200" dirty="0">
                <a:solidFill>
                  <a:srgbClr val="6D9BB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altLang="zh-CN" sz="1200" dirty="0" err="1">
                <a:solidFill>
                  <a:srgbClr val="6D9BB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liaon.gov.cn</a:t>
            </a:r>
            <a:endParaRPr lang="zh-CN" altLang="en-US" sz="1200" dirty="0">
              <a:solidFill>
                <a:srgbClr val="6D9BB6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" name="文本框 37"/>
          <p:cNvSpPr txBox="1"/>
          <p:nvPr/>
        </p:nvSpPr>
        <p:spPr>
          <a:xfrm>
            <a:off x="5824713" y="3696004"/>
            <a:ext cx="268899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</a:lstStyle>
          <a:p>
            <a:r>
              <a:rPr lang="zh-CN" altLang="en-US" dirty="0" smtClean="0"/>
              <a:t>子域名大量开放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5022592" y="2672222"/>
            <a:ext cx="650503" cy="650418"/>
          </a:xfrm>
          <a:prstGeom prst="round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022592" y="3717044"/>
            <a:ext cx="650503" cy="650418"/>
          </a:xfrm>
          <a:prstGeom prst="roundRect">
            <a:avLst/>
          </a:prstGeom>
          <a:solidFill>
            <a:srgbClr val="79AC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6" name="Freeform 9"/>
          <p:cNvSpPr>
            <a:spLocks noEditPoints="1"/>
          </p:cNvSpPr>
          <p:nvPr/>
        </p:nvSpPr>
        <p:spPr bwMode="auto">
          <a:xfrm>
            <a:off x="5154141" y="2820966"/>
            <a:ext cx="426291" cy="352930"/>
          </a:xfrm>
          <a:custGeom>
            <a:avLst/>
            <a:gdLst>
              <a:gd name="T0" fmla="*/ 1197 w 1907"/>
              <a:gd name="T1" fmla="*/ 1489 h 1579"/>
              <a:gd name="T2" fmla="*/ 1173 w 1907"/>
              <a:gd name="T3" fmla="*/ 1460 h 1579"/>
              <a:gd name="T4" fmla="*/ 1168 w 1907"/>
              <a:gd name="T5" fmla="*/ 1360 h 1579"/>
              <a:gd name="T6" fmla="*/ 1011 w 1907"/>
              <a:gd name="T7" fmla="*/ 1360 h 1579"/>
              <a:gd name="T8" fmla="*/ 906 w 1907"/>
              <a:gd name="T9" fmla="*/ 1360 h 1579"/>
              <a:gd name="T10" fmla="*/ 744 w 1907"/>
              <a:gd name="T11" fmla="*/ 1360 h 1579"/>
              <a:gd name="T12" fmla="*/ 739 w 1907"/>
              <a:gd name="T13" fmla="*/ 1460 h 1579"/>
              <a:gd name="T14" fmla="*/ 715 w 1907"/>
              <a:gd name="T15" fmla="*/ 1489 h 1579"/>
              <a:gd name="T16" fmla="*/ 630 w 1907"/>
              <a:gd name="T17" fmla="*/ 1565 h 1579"/>
              <a:gd name="T18" fmla="*/ 644 w 1907"/>
              <a:gd name="T19" fmla="*/ 1579 h 1579"/>
              <a:gd name="T20" fmla="*/ 906 w 1907"/>
              <a:gd name="T21" fmla="*/ 1579 h 1579"/>
              <a:gd name="T22" fmla="*/ 1011 w 1907"/>
              <a:gd name="T23" fmla="*/ 1579 h 1579"/>
              <a:gd name="T24" fmla="*/ 1268 w 1907"/>
              <a:gd name="T25" fmla="*/ 1579 h 1579"/>
              <a:gd name="T26" fmla="*/ 1283 w 1907"/>
              <a:gd name="T27" fmla="*/ 1565 h 1579"/>
              <a:gd name="T28" fmla="*/ 1197 w 1907"/>
              <a:gd name="T29" fmla="*/ 1489 h 1579"/>
              <a:gd name="T30" fmla="*/ 1197 w 1907"/>
              <a:gd name="T31" fmla="*/ 1489 h 1579"/>
              <a:gd name="T32" fmla="*/ 1850 w 1907"/>
              <a:gd name="T33" fmla="*/ 0 h 1579"/>
              <a:gd name="T34" fmla="*/ 57 w 1907"/>
              <a:gd name="T35" fmla="*/ 0 h 1579"/>
              <a:gd name="T36" fmla="*/ 0 w 1907"/>
              <a:gd name="T37" fmla="*/ 57 h 1579"/>
              <a:gd name="T38" fmla="*/ 0 w 1907"/>
              <a:gd name="T39" fmla="*/ 1264 h 1579"/>
              <a:gd name="T40" fmla="*/ 57 w 1907"/>
              <a:gd name="T41" fmla="*/ 1321 h 1579"/>
              <a:gd name="T42" fmla="*/ 1850 w 1907"/>
              <a:gd name="T43" fmla="*/ 1321 h 1579"/>
              <a:gd name="T44" fmla="*/ 1907 w 1907"/>
              <a:gd name="T45" fmla="*/ 1264 h 1579"/>
              <a:gd name="T46" fmla="*/ 1907 w 1907"/>
              <a:gd name="T47" fmla="*/ 57 h 1579"/>
              <a:gd name="T48" fmla="*/ 1850 w 1907"/>
              <a:gd name="T49" fmla="*/ 0 h 1579"/>
              <a:gd name="T50" fmla="*/ 1817 w 1907"/>
              <a:gd name="T51" fmla="*/ 1083 h 1579"/>
              <a:gd name="T52" fmla="*/ 91 w 1907"/>
              <a:gd name="T53" fmla="*/ 1083 h 1579"/>
              <a:gd name="T54" fmla="*/ 91 w 1907"/>
              <a:gd name="T55" fmla="*/ 95 h 1579"/>
              <a:gd name="T56" fmla="*/ 1817 w 1907"/>
              <a:gd name="T57" fmla="*/ 95 h 1579"/>
              <a:gd name="T58" fmla="*/ 1817 w 1907"/>
              <a:gd name="T59" fmla="*/ 1083 h 1579"/>
              <a:gd name="T60" fmla="*/ 1817 w 1907"/>
              <a:gd name="T61" fmla="*/ 1083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7" h="1579">
                <a:moveTo>
                  <a:pt x="1197" y="1489"/>
                </a:moveTo>
                <a:cubicBezTo>
                  <a:pt x="1197" y="1489"/>
                  <a:pt x="1178" y="1469"/>
                  <a:pt x="1173" y="1460"/>
                </a:cubicBezTo>
                <a:cubicBezTo>
                  <a:pt x="1168" y="1441"/>
                  <a:pt x="1168" y="1384"/>
                  <a:pt x="1168" y="1360"/>
                </a:cubicBezTo>
                <a:cubicBezTo>
                  <a:pt x="1011" y="1360"/>
                  <a:pt x="1011" y="1360"/>
                  <a:pt x="1011" y="1360"/>
                </a:cubicBezTo>
                <a:cubicBezTo>
                  <a:pt x="906" y="1360"/>
                  <a:pt x="906" y="1360"/>
                  <a:pt x="906" y="1360"/>
                </a:cubicBezTo>
                <a:cubicBezTo>
                  <a:pt x="744" y="1360"/>
                  <a:pt x="744" y="1360"/>
                  <a:pt x="744" y="1360"/>
                </a:cubicBezTo>
                <a:cubicBezTo>
                  <a:pt x="744" y="1384"/>
                  <a:pt x="749" y="1441"/>
                  <a:pt x="739" y="1460"/>
                </a:cubicBezTo>
                <a:cubicBezTo>
                  <a:pt x="734" y="1469"/>
                  <a:pt x="715" y="1489"/>
                  <a:pt x="715" y="1489"/>
                </a:cubicBezTo>
                <a:cubicBezTo>
                  <a:pt x="630" y="1565"/>
                  <a:pt x="630" y="1565"/>
                  <a:pt x="630" y="1565"/>
                </a:cubicBezTo>
                <a:cubicBezTo>
                  <a:pt x="630" y="1574"/>
                  <a:pt x="639" y="1579"/>
                  <a:pt x="644" y="1579"/>
                </a:cubicBezTo>
                <a:cubicBezTo>
                  <a:pt x="906" y="1579"/>
                  <a:pt x="906" y="1579"/>
                  <a:pt x="906" y="1579"/>
                </a:cubicBezTo>
                <a:cubicBezTo>
                  <a:pt x="1011" y="1579"/>
                  <a:pt x="1011" y="1579"/>
                  <a:pt x="1011" y="1579"/>
                </a:cubicBezTo>
                <a:cubicBezTo>
                  <a:pt x="1268" y="1579"/>
                  <a:pt x="1268" y="1579"/>
                  <a:pt x="1268" y="1579"/>
                </a:cubicBezTo>
                <a:cubicBezTo>
                  <a:pt x="1273" y="1579"/>
                  <a:pt x="1283" y="1574"/>
                  <a:pt x="1283" y="1565"/>
                </a:cubicBezTo>
                <a:cubicBezTo>
                  <a:pt x="1197" y="1489"/>
                  <a:pt x="1197" y="1489"/>
                  <a:pt x="1197" y="1489"/>
                </a:cubicBezTo>
                <a:cubicBezTo>
                  <a:pt x="1197" y="1489"/>
                  <a:pt x="1197" y="1489"/>
                  <a:pt x="1197" y="1489"/>
                </a:cubicBezTo>
                <a:close/>
                <a:moveTo>
                  <a:pt x="1850" y="0"/>
                </a:moveTo>
                <a:cubicBezTo>
                  <a:pt x="57" y="0"/>
                  <a:pt x="57" y="0"/>
                  <a:pt x="57" y="0"/>
                </a:cubicBezTo>
                <a:cubicBezTo>
                  <a:pt x="24" y="0"/>
                  <a:pt x="0" y="23"/>
                  <a:pt x="0" y="57"/>
                </a:cubicBezTo>
                <a:cubicBezTo>
                  <a:pt x="0" y="1264"/>
                  <a:pt x="0" y="1264"/>
                  <a:pt x="0" y="1264"/>
                </a:cubicBezTo>
                <a:cubicBezTo>
                  <a:pt x="0" y="1298"/>
                  <a:pt x="24" y="1321"/>
                  <a:pt x="57" y="1321"/>
                </a:cubicBezTo>
                <a:cubicBezTo>
                  <a:pt x="1850" y="1321"/>
                  <a:pt x="1850" y="1321"/>
                  <a:pt x="1850" y="1321"/>
                </a:cubicBezTo>
                <a:cubicBezTo>
                  <a:pt x="1884" y="1321"/>
                  <a:pt x="1907" y="1298"/>
                  <a:pt x="1907" y="1264"/>
                </a:cubicBezTo>
                <a:cubicBezTo>
                  <a:pt x="1907" y="57"/>
                  <a:pt x="1907" y="57"/>
                  <a:pt x="1907" y="57"/>
                </a:cubicBezTo>
                <a:cubicBezTo>
                  <a:pt x="1907" y="23"/>
                  <a:pt x="1884" y="0"/>
                  <a:pt x="1850" y="0"/>
                </a:cubicBezTo>
                <a:close/>
                <a:moveTo>
                  <a:pt x="1817" y="1083"/>
                </a:moveTo>
                <a:cubicBezTo>
                  <a:pt x="91" y="1083"/>
                  <a:pt x="91" y="1083"/>
                  <a:pt x="91" y="1083"/>
                </a:cubicBezTo>
                <a:cubicBezTo>
                  <a:pt x="91" y="95"/>
                  <a:pt x="91" y="95"/>
                  <a:pt x="91" y="95"/>
                </a:cubicBezTo>
                <a:cubicBezTo>
                  <a:pt x="1817" y="95"/>
                  <a:pt x="1817" y="95"/>
                  <a:pt x="1817" y="95"/>
                </a:cubicBezTo>
                <a:cubicBezTo>
                  <a:pt x="1817" y="1083"/>
                  <a:pt x="1817" y="1083"/>
                  <a:pt x="1817" y="1083"/>
                </a:cubicBezTo>
                <a:cubicBezTo>
                  <a:pt x="1817" y="1083"/>
                  <a:pt x="1817" y="1083"/>
                  <a:pt x="1817" y="108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5244920" y="3792071"/>
            <a:ext cx="229282" cy="403181"/>
          </a:xfrm>
          <a:custGeom>
            <a:avLst/>
            <a:gdLst>
              <a:gd name="connsiteX0" fmla="*/ 647699 w 1270000"/>
              <a:gd name="connsiteY0" fmla="*/ 1724025 h 1879600"/>
              <a:gd name="connsiteX1" fmla="*/ 593724 w 1270000"/>
              <a:gd name="connsiteY1" fmla="*/ 1778000 h 1879600"/>
              <a:gd name="connsiteX2" fmla="*/ 647699 w 1270000"/>
              <a:gd name="connsiteY2" fmla="*/ 1831975 h 1879600"/>
              <a:gd name="connsiteX3" fmla="*/ 701674 w 1270000"/>
              <a:gd name="connsiteY3" fmla="*/ 1778000 h 1879600"/>
              <a:gd name="connsiteX4" fmla="*/ 647699 w 1270000"/>
              <a:gd name="connsiteY4" fmla="*/ 1724025 h 1879600"/>
              <a:gd name="connsiteX5" fmla="*/ 68263 w 1270000"/>
              <a:gd name="connsiteY5" fmla="*/ 196850 h 1879600"/>
              <a:gd name="connsiteX6" fmla="*/ 68263 w 1270000"/>
              <a:gd name="connsiteY6" fmla="*/ 1658938 h 1879600"/>
              <a:gd name="connsiteX7" fmla="*/ 1201738 w 1270000"/>
              <a:gd name="connsiteY7" fmla="*/ 1658938 h 1879600"/>
              <a:gd name="connsiteX8" fmla="*/ 1201738 w 1270000"/>
              <a:gd name="connsiteY8" fmla="*/ 196850 h 1879600"/>
              <a:gd name="connsiteX9" fmla="*/ 650875 w 1270000"/>
              <a:gd name="connsiteY9" fmla="*/ 85410 h 1879600"/>
              <a:gd name="connsiteX10" fmla="*/ 628015 w 1270000"/>
              <a:gd name="connsiteY10" fmla="*/ 108270 h 1879600"/>
              <a:gd name="connsiteX11" fmla="*/ 650875 w 1270000"/>
              <a:gd name="connsiteY11" fmla="*/ 131130 h 1879600"/>
              <a:gd name="connsiteX12" fmla="*/ 673735 w 1270000"/>
              <a:gd name="connsiteY12" fmla="*/ 108270 h 1879600"/>
              <a:gd name="connsiteX13" fmla="*/ 650875 w 1270000"/>
              <a:gd name="connsiteY13" fmla="*/ 85410 h 1879600"/>
              <a:gd name="connsiteX14" fmla="*/ 100546 w 1270000"/>
              <a:gd name="connsiteY14" fmla="*/ 0 h 1879600"/>
              <a:gd name="connsiteX15" fmla="*/ 1169454 w 1270000"/>
              <a:gd name="connsiteY15" fmla="*/ 0 h 1879600"/>
              <a:gd name="connsiteX16" fmla="*/ 1270000 w 1270000"/>
              <a:gd name="connsiteY16" fmla="*/ 100546 h 1879600"/>
              <a:gd name="connsiteX17" fmla="*/ 1270000 w 1270000"/>
              <a:gd name="connsiteY17" fmla="*/ 1779054 h 1879600"/>
              <a:gd name="connsiteX18" fmla="*/ 1169454 w 1270000"/>
              <a:gd name="connsiteY18" fmla="*/ 1879600 h 1879600"/>
              <a:gd name="connsiteX19" fmla="*/ 100546 w 1270000"/>
              <a:gd name="connsiteY19" fmla="*/ 1879600 h 1879600"/>
              <a:gd name="connsiteX20" fmla="*/ 0 w 1270000"/>
              <a:gd name="connsiteY20" fmla="*/ 1779054 h 1879600"/>
              <a:gd name="connsiteX21" fmla="*/ 0 w 1270000"/>
              <a:gd name="connsiteY21" fmla="*/ 100546 h 1879600"/>
              <a:gd name="connsiteX22" fmla="*/ 100546 w 1270000"/>
              <a:gd name="connsiteY22" fmla="*/ 0 h 187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70000" h="1879600">
                <a:moveTo>
                  <a:pt x="647699" y="1724025"/>
                </a:moveTo>
                <a:cubicBezTo>
                  <a:pt x="617889" y="1724025"/>
                  <a:pt x="593724" y="1748190"/>
                  <a:pt x="593724" y="1778000"/>
                </a:cubicBezTo>
                <a:cubicBezTo>
                  <a:pt x="593724" y="1807810"/>
                  <a:pt x="617889" y="1831975"/>
                  <a:pt x="647699" y="1831975"/>
                </a:cubicBezTo>
                <a:cubicBezTo>
                  <a:pt x="677509" y="1831975"/>
                  <a:pt x="701674" y="1807810"/>
                  <a:pt x="701674" y="1778000"/>
                </a:cubicBezTo>
                <a:cubicBezTo>
                  <a:pt x="701674" y="1748190"/>
                  <a:pt x="677509" y="1724025"/>
                  <a:pt x="647699" y="1724025"/>
                </a:cubicBezTo>
                <a:close/>
                <a:moveTo>
                  <a:pt x="68263" y="196850"/>
                </a:moveTo>
                <a:lnTo>
                  <a:pt x="68263" y="1658938"/>
                </a:lnTo>
                <a:lnTo>
                  <a:pt x="1201738" y="1658938"/>
                </a:lnTo>
                <a:lnTo>
                  <a:pt x="1201738" y="196850"/>
                </a:lnTo>
                <a:close/>
                <a:moveTo>
                  <a:pt x="650875" y="85410"/>
                </a:moveTo>
                <a:cubicBezTo>
                  <a:pt x="638250" y="85410"/>
                  <a:pt x="628015" y="95645"/>
                  <a:pt x="628015" y="108270"/>
                </a:cubicBezTo>
                <a:cubicBezTo>
                  <a:pt x="628015" y="120895"/>
                  <a:pt x="638250" y="131130"/>
                  <a:pt x="650875" y="131130"/>
                </a:cubicBezTo>
                <a:cubicBezTo>
                  <a:pt x="663500" y="131130"/>
                  <a:pt x="673735" y="120895"/>
                  <a:pt x="673735" y="108270"/>
                </a:cubicBezTo>
                <a:cubicBezTo>
                  <a:pt x="673735" y="95645"/>
                  <a:pt x="663500" y="85410"/>
                  <a:pt x="650875" y="85410"/>
                </a:cubicBezTo>
                <a:close/>
                <a:moveTo>
                  <a:pt x="100546" y="0"/>
                </a:moveTo>
                <a:lnTo>
                  <a:pt x="1169454" y="0"/>
                </a:lnTo>
                <a:cubicBezTo>
                  <a:pt x="1224984" y="0"/>
                  <a:pt x="1270000" y="45016"/>
                  <a:pt x="1270000" y="100546"/>
                </a:cubicBezTo>
                <a:lnTo>
                  <a:pt x="1270000" y="1779054"/>
                </a:lnTo>
                <a:cubicBezTo>
                  <a:pt x="1270000" y="1834584"/>
                  <a:pt x="1224984" y="1879600"/>
                  <a:pt x="1169454" y="1879600"/>
                </a:cubicBezTo>
                <a:lnTo>
                  <a:pt x="100546" y="1879600"/>
                </a:lnTo>
                <a:cubicBezTo>
                  <a:pt x="45016" y="1879600"/>
                  <a:pt x="0" y="1834584"/>
                  <a:pt x="0" y="1779054"/>
                </a:cubicBezTo>
                <a:lnTo>
                  <a:pt x="0" y="100546"/>
                </a:lnTo>
                <a:cubicBezTo>
                  <a:pt x="0" y="45016"/>
                  <a:pt x="45016" y="0"/>
                  <a:pt x="10054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15" y="1462445"/>
            <a:ext cx="3458025" cy="819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34" name="组 33"/>
          <p:cNvGrpSpPr/>
          <p:nvPr/>
        </p:nvGrpSpPr>
        <p:grpSpPr>
          <a:xfrm>
            <a:off x="5022592" y="1591949"/>
            <a:ext cx="4035058" cy="677207"/>
            <a:chOff x="6695917" y="2122598"/>
            <a:chExt cx="5379377" cy="902943"/>
          </a:xfrm>
        </p:grpSpPr>
        <p:sp>
          <p:nvSpPr>
            <p:cNvPr id="15" name="文本框 37"/>
            <p:cNvSpPr txBox="1"/>
            <p:nvPr/>
          </p:nvSpPr>
          <p:spPr>
            <a:xfrm>
              <a:off x="7765272" y="2122598"/>
              <a:ext cx="2262895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8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华文细黑" panose="02010600040101010101" pitchFamily="2" charset="-122"/>
                  <a:ea typeface="华文细黑" panose="02010600040101010101" pitchFamily="2" charset="-122"/>
                </a:rPr>
                <a:t>归属信息不清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695917" y="2158317"/>
              <a:ext cx="867225" cy="867224"/>
            </a:xfrm>
            <a:prstGeom prst="roundRect">
              <a:avLst/>
            </a:prstGeom>
            <a:solidFill>
              <a:srgbClr val="79ACC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6918477" y="2384954"/>
              <a:ext cx="422103" cy="413950"/>
            </a:xfrm>
            <a:custGeom>
              <a:avLst/>
              <a:gdLst>
                <a:gd name="T0" fmla="*/ 197 w 197"/>
                <a:gd name="T1" fmla="*/ 75 h 193"/>
                <a:gd name="T2" fmla="*/ 195 w 197"/>
                <a:gd name="T3" fmla="*/ 69 h 193"/>
                <a:gd name="T4" fmla="*/ 103 w 197"/>
                <a:gd name="T5" fmla="*/ 2 h 193"/>
                <a:gd name="T6" fmla="*/ 95 w 197"/>
                <a:gd name="T7" fmla="*/ 2 h 193"/>
                <a:gd name="T8" fmla="*/ 3 w 197"/>
                <a:gd name="T9" fmla="*/ 69 h 193"/>
                <a:gd name="T10" fmla="*/ 0 w 197"/>
                <a:gd name="T11" fmla="*/ 75 h 193"/>
                <a:gd name="T12" fmla="*/ 0 w 197"/>
                <a:gd name="T13" fmla="*/ 187 h 193"/>
                <a:gd name="T14" fmla="*/ 7 w 197"/>
                <a:gd name="T15" fmla="*/ 193 h 193"/>
                <a:gd name="T16" fmla="*/ 191 w 197"/>
                <a:gd name="T17" fmla="*/ 193 h 193"/>
                <a:gd name="T18" fmla="*/ 195 w 197"/>
                <a:gd name="T19" fmla="*/ 191 h 193"/>
                <a:gd name="T20" fmla="*/ 197 w 197"/>
                <a:gd name="T21" fmla="*/ 187 h 193"/>
                <a:gd name="T22" fmla="*/ 197 w 197"/>
                <a:gd name="T23" fmla="*/ 75 h 193"/>
                <a:gd name="T24" fmla="*/ 99 w 197"/>
                <a:gd name="T25" fmla="*/ 16 h 193"/>
                <a:gd name="T26" fmla="*/ 184 w 197"/>
                <a:gd name="T27" fmla="*/ 78 h 193"/>
                <a:gd name="T28" fmla="*/ 184 w 197"/>
                <a:gd name="T29" fmla="*/ 87 h 193"/>
                <a:gd name="T30" fmla="*/ 125 w 197"/>
                <a:gd name="T31" fmla="*/ 129 h 193"/>
                <a:gd name="T32" fmla="*/ 172 w 197"/>
                <a:gd name="T33" fmla="*/ 158 h 193"/>
                <a:gd name="T34" fmla="*/ 174 w 197"/>
                <a:gd name="T35" fmla="*/ 168 h 193"/>
                <a:gd name="T36" fmla="*/ 168 w 197"/>
                <a:gd name="T37" fmla="*/ 171 h 193"/>
                <a:gd name="T38" fmla="*/ 165 w 197"/>
                <a:gd name="T39" fmla="*/ 170 h 193"/>
                <a:gd name="T40" fmla="*/ 99 w 197"/>
                <a:gd name="T41" fmla="*/ 129 h 193"/>
                <a:gd name="T42" fmla="*/ 33 w 197"/>
                <a:gd name="T43" fmla="*/ 170 h 193"/>
                <a:gd name="T44" fmla="*/ 29 w 197"/>
                <a:gd name="T45" fmla="*/ 171 h 193"/>
                <a:gd name="T46" fmla="*/ 24 w 197"/>
                <a:gd name="T47" fmla="*/ 168 h 193"/>
                <a:gd name="T48" fmla="*/ 26 w 197"/>
                <a:gd name="T49" fmla="*/ 158 h 193"/>
                <a:gd name="T50" fmla="*/ 72 w 197"/>
                <a:gd name="T51" fmla="*/ 129 h 193"/>
                <a:gd name="T52" fmla="*/ 14 w 197"/>
                <a:gd name="T53" fmla="*/ 87 h 193"/>
                <a:gd name="T54" fmla="*/ 14 w 197"/>
                <a:gd name="T55" fmla="*/ 78 h 193"/>
                <a:gd name="T56" fmla="*/ 99 w 197"/>
                <a:gd name="T57" fmla="*/ 16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7" h="193">
                  <a:moveTo>
                    <a:pt x="197" y="75"/>
                  </a:moveTo>
                  <a:cubicBezTo>
                    <a:pt x="197" y="73"/>
                    <a:pt x="196" y="71"/>
                    <a:pt x="195" y="69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0" y="0"/>
                    <a:pt x="97" y="0"/>
                    <a:pt x="95" y="2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1" y="71"/>
                    <a:pt x="0" y="73"/>
                    <a:pt x="0" y="75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190"/>
                    <a:pt x="3" y="193"/>
                    <a:pt x="7" y="193"/>
                  </a:cubicBezTo>
                  <a:cubicBezTo>
                    <a:pt x="191" y="193"/>
                    <a:pt x="191" y="193"/>
                    <a:pt x="191" y="193"/>
                  </a:cubicBezTo>
                  <a:cubicBezTo>
                    <a:pt x="192" y="193"/>
                    <a:pt x="194" y="193"/>
                    <a:pt x="195" y="191"/>
                  </a:cubicBezTo>
                  <a:cubicBezTo>
                    <a:pt x="197" y="190"/>
                    <a:pt x="197" y="188"/>
                    <a:pt x="197" y="187"/>
                  </a:cubicBezTo>
                  <a:lnTo>
                    <a:pt x="197" y="75"/>
                  </a:lnTo>
                  <a:close/>
                  <a:moveTo>
                    <a:pt x="99" y="16"/>
                  </a:moveTo>
                  <a:cubicBezTo>
                    <a:pt x="184" y="78"/>
                    <a:pt x="184" y="78"/>
                    <a:pt x="184" y="78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72" y="158"/>
                    <a:pt x="172" y="158"/>
                    <a:pt x="172" y="158"/>
                  </a:cubicBezTo>
                  <a:cubicBezTo>
                    <a:pt x="175" y="160"/>
                    <a:pt x="176" y="165"/>
                    <a:pt x="174" y="168"/>
                  </a:cubicBezTo>
                  <a:cubicBezTo>
                    <a:pt x="173" y="170"/>
                    <a:pt x="171" y="171"/>
                    <a:pt x="168" y="171"/>
                  </a:cubicBezTo>
                  <a:cubicBezTo>
                    <a:pt x="167" y="171"/>
                    <a:pt x="166" y="171"/>
                    <a:pt x="165" y="170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2" y="171"/>
                    <a:pt x="31" y="171"/>
                    <a:pt x="29" y="171"/>
                  </a:cubicBezTo>
                  <a:cubicBezTo>
                    <a:pt x="27" y="171"/>
                    <a:pt x="25" y="170"/>
                    <a:pt x="24" y="168"/>
                  </a:cubicBezTo>
                  <a:cubicBezTo>
                    <a:pt x="22" y="165"/>
                    <a:pt x="22" y="160"/>
                    <a:pt x="26" y="158"/>
                  </a:cubicBezTo>
                  <a:cubicBezTo>
                    <a:pt x="72" y="129"/>
                    <a:pt x="72" y="129"/>
                    <a:pt x="72" y="129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4" y="78"/>
                    <a:pt x="14" y="78"/>
                    <a:pt x="14" y="78"/>
                  </a:cubicBezTo>
                  <a:lnTo>
                    <a:pt x="99" y="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826954" y="2569637"/>
              <a:ext cx="4248340" cy="409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725"/>
                </a:lnSpc>
              </a:pPr>
              <a:r>
                <a:rPr lang="zh-CN" altLang="en-US" sz="1200" dirty="0">
                  <a:solidFill>
                    <a:srgbClr val="6D9BB6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站点归属人？维护人？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94351" y="3450057"/>
            <a:ext cx="878054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zh-CN" dirty="0" smtClean="0"/>
              <a:t>8W</a:t>
            </a:r>
            <a:r>
              <a:rPr kumimoji="1" lang="zh-CN" altLang="en-US" dirty="0" smtClean="0"/>
              <a:t>站点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2486287" y="2874345"/>
            <a:ext cx="96473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zh-CN" sz="1800" dirty="0">
                <a:solidFill>
                  <a:srgbClr val="FF0000"/>
                </a:solidFill>
              </a:rPr>
              <a:t>25</a:t>
            </a:r>
            <a:r>
              <a:rPr kumimoji="1" lang="en-US" altLang="zh-CN" dirty="0" smtClean="0"/>
              <a:t>W</a:t>
            </a:r>
            <a:r>
              <a:rPr kumimoji="1" lang="zh-CN" altLang="en-US" dirty="0" smtClean="0"/>
              <a:t>站点</a:t>
            </a:r>
            <a:endParaRPr kumimoji="1"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166545" y="3974854"/>
            <a:ext cx="243029" cy="27211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719598" y="3265407"/>
            <a:ext cx="245367" cy="103755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74909" y="4246971"/>
            <a:ext cx="856645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人工普查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321027" y="4273805"/>
            <a:ext cx="121571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“先知”探测</a:t>
            </a:r>
            <a:endParaRPr kumimoji="1"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847027" y="3420902"/>
            <a:ext cx="369406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68354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514417" y="1721957"/>
            <a:ext cx="6340207" cy="83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57882" y="712196"/>
            <a:ext cx="4103502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站点安全检测投入大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919326" y="1847186"/>
            <a:ext cx="134718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zh-CN" dirty="0" smtClean="0"/>
              <a:t>240,000</a:t>
            </a:r>
            <a:r>
              <a:rPr kumimoji="1" lang="zh-CN" altLang="en-US" dirty="0" smtClean="0"/>
              <a:t>站点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610635" y="1847186"/>
            <a:ext cx="121571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全国政务站点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718777" y="1856807"/>
            <a:ext cx="1655110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zh-CN" dirty="0" smtClean="0"/>
              <a:t>1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000</a:t>
            </a:r>
            <a:r>
              <a:rPr kumimoji="1" lang="zh-CN" altLang="en-US" dirty="0" smtClean="0"/>
              <a:t>人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647967" y="2221247"/>
            <a:ext cx="103618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省政务站点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947036" y="2240489"/>
            <a:ext cx="134718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en-US" altLang="zh-CN" dirty="0" smtClean="0"/>
              <a:t>1,2000</a:t>
            </a:r>
            <a:r>
              <a:rPr kumimoji="1" lang="zh-CN" altLang="en-US" dirty="0" smtClean="0"/>
              <a:t>站点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16460" y="2258582"/>
            <a:ext cx="1347183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kumimoji="1" lang="zh-CN" altLang="zh-CN" dirty="0"/>
              <a:t>6</a:t>
            </a:r>
            <a:r>
              <a:rPr kumimoji="1" lang="en-US" altLang="zh-CN" dirty="0" smtClean="0"/>
              <a:t>00</a:t>
            </a:r>
            <a:r>
              <a:rPr kumimoji="1" lang="zh-CN" altLang="en-US" dirty="0" smtClean="0"/>
              <a:t>人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天</a:t>
            </a:r>
            <a:endParaRPr kumimoji="1" lang="zh-CN" altLang="en-US" dirty="0"/>
          </a:p>
        </p:txBody>
      </p:sp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3097464" y="3333483"/>
            <a:ext cx="267927" cy="654982"/>
            <a:chOff x="1459" y="1567"/>
            <a:chExt cx="519" cy="1162"/>
          </a:xfrm>
          <a:solidFill>
            <a:schemeClr val="accent1"/>
          </a:solidFill>
        </p:grpSpPr>
        <p:sp>
          <p:nvSpPr>
            <p:cNvPr id="11" name="Oval 5"/>
            <p:cNvSpPr>
              <a:spLocks noChangeArrowheads="1"/>
            </p:cNvSpPr>
            <p:nvPr/>
          </p:nvSpPr>
          <p:spPr bwMode="auto">
            <a:xfrm>
              <a:off x="1615" y="1567"/>
              <a:ext cx="218" cy="2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459" y="1797"/>
              <a:ext cx="519" cy="932"/>
            </a:xfrm>
            <a:custGeom>
              <a:avLst/>
              <a:gdLst>
                <a:gd name="T0" fmla="*/ 50 w 50"/>
                <a:gd name="T1" fmla="*/ 12 h 93"/>
                <a:gd name="T2" fmla="*/ 36 w 50"/>
                <a:gd name="T3" fmla="*/ 1 h 93"/>
                <a:gd name="T4" fmla="*/ 15 w 50"/>
                <a:gd name="T5" fmla="*/ 1 h 93"/>
                <a:gd name="T6" fmla="*/ 1 w 50"/>
                <a:gd name="T7" fmla="*/ 12 h 93"/>
                <a:gd name="T8" fmla="*/ 1 w 50"/>
                <a:gd name="T9" fmla="*/ 37 h 93"/>
                <a:gd name="T10" fmla="*/ 1 w 50"/>
                <a:gd name="T11" fmla="*/ 37 h 93"/>
                <a:gd name="T12" fmla="*/ 1 w 50"/>
                <a:gd name="T13" fmla="*/ 37 h 93"/>
                <a:gd name="T14" fmla="*/ 5 w 50"/>
                <a:gd name="T15" fmla="*/ 41 h 93"/>
                <a:gd name="T16" fmla="*/ 9 w 50"/>
                <a:gd name="T17" fmla="*/ 37 h 93"/>
                <a:gd name="T18" fmla="*/ 9 w 50"/>
                <a:gd name="T19" fmla="*/ 37 h 93"/>
                <a:gd name="T20" fmla="*/ 9 w 50"/>
                <a:gd name="T21" fmla="*/ 37 h 93"/>
                <a:gd name="T22" fmla="*/ 9 w 50"/>
                <a:gd name="T23" fmla="*/ 14 h 93"/>
                <a:gd name="T24" fmla="*/ 12 w 50"/>
                <a:gd name="T25" fmla="*/ 14 h 93"/>
                <a:gd name="T26" fmla="*/ 12 w 50"/>
                <a:gd name="T27" fmla="*/ 87 h 93"/>
                <a:gd name="T28" fmla="*/ 18 w 50"/>
                <a:gd name="T29" fmla="*/ 93 h 93"/>
                <a:gd name="T30" fmla="*/ 24 w 50"/>
                <a:gd name="T31" fmla="*/ 87 h 93"/>
                <a:gd name="T32" fmla="*/ 24 w 50"/>
                <a:gd name="T33" fmla="*/ 40 h 93"/>
                <a:gd name="T34" fmla="*/ 26 w 50"/>
                <a:gd name="T35" fmla="*/ 40 h 93"/>
                <a:gd name="T36" fmla="*/ 26 w 50"/>
                <a:gd name="T37" fmla="*/ 87 h 93"/>
                <a:gd name="T38" fmla="*/ 26 w 50"/>
                <a:gd name="T39" fmla="*/ 87 h 93"/>
                <a:gd name="T40" fmla="*/ 32 w 50"/>
                <a:gd name="T41" fmla="*/ 93 h 93"/>
                <a:gd name="T42" fmla="*/ 38 w 50"/>
                <a:gd name="T43" fmla="*/ 87 h 93"/>
                <a:gd name="T44" fmla="*/ 38 w 50"/>
                <a:gd name="T45" fmla="*/ 13 h 93"/>
                <a:gd name="T46" fmla="*/ 41 w 50"/>
                <a:gd name="T47" fmla="*/ 13 h 93"/>
                <a:gd name="T48" fmla="*/ 41 w 50"/>
                <a:gd name="T49" fmla="*/ 37 h 93"/>
                <a:gd name="T50" fmla="*/ 41 w 50"/>
                <a:gd name="T51" fmla="*/ 37 h 93"/>
                <a:gd name="T52" fmla="*/ 41 w 50"/>
                <a:gd name="T53" fmla="*/ 37 h 93"/>
                <a:gd name="T54" fmla="*/ 45 w 50"/>
                <a:gd name="T55" fmla="*/ 41 h 93"/>
                <a:gd name="T56" fmla="*/ 50 w 50"/>
                <a:gd name="T57" fmla="*/ 37 h 93"/>
                <a:gd name="T58" fmla="*/ 50 w 50"/>
                <a:gd name="T59" fmla="*/ 37 h 93"/>
                <a:gd name="T60" fmla="*/ 50 w 50"/>
                <a:gd name="T61" fmla="*/ 1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93">
                  <a:moveTo>
                    <a:pt x="50" y="12"/>
                  </a:moveTo>
                  <a:cubicBezTo>
                    <a:pt x="49" y="0"/>
                    <a:pt x="36" y="1"/>
                    <a:pt x="3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0" y="1"/>
                    <a:pt x="1" y="12"/>
                    <a:pt x="1" y="12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40"/>
                    <a:pt x="3" y="41"/>
                    <a:pt x="5" y="41"/>
                  </a:cubicBezTo>
                  <a:cubicBezTo>
                    <a:pt x="7" y="41"/>
                    <a:pt x="9" y="40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1"/>
                    <a:pt x="15" y="93"/>
                    <a:pt x="18" y="93"/>
                  </a:cubicBezTo>
                  <a:cubicBezTo>
                    <a:pt x="21" y="93"/>
                    <a:pt x="24" y="91"/>
                    <a:pt x="24" y="87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91"/>
                    <a:pt x="29" y="93"/>
                    <a:pt x="32" y="93"/>
                  </a:cubicBezTo>
                  <a:cubicBezTo>
                    <a:pt x="36" y="93"/>
                    <a:pt x="38" y="91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8" y="41"/>
                    <a:pt x="50" y="39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lnTo>
                    <a:pt x="50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3365742" y="3341956"/>
            <a:ext cx="267927" cy="654982"/>
            <a:chOff x="1459" y="1567"/>
            <a:chExt cx="519" cy="1162"/>
          </a:xfrm>
          <a:solidFill>
            <a:schemeClr val="accent1"/>
          </a:solidFill>
        </p:grpSpPr>
        <p:sp>
          <p:nvSpPr>
            <p:cNvPr id="14" name="Oval 5"/>
            <p:cNvSpPr>
              <a:spLocks noChangeArrowheads="1"/>
            </p:cNvSpPr>
            <p:nvPr/>
          </p:nvSpPr>
          <p:spPr bwMode="auto">
            <a:xfrm>
              <a:off x="1615" y="1567"/>
              <a:ext cx="218" cy="2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1459" y="1797"/>
              <a:ext cx="519" cy="932"/>
            </a:xfrm>
            <a:custGeom>
              <a:avLst/>
              <a:gdLst>
                <a:gd name="T0" fmla="*/ 50 w 50"/>
                <a:gd name="T1" fmla="*/ 12 h 93"/>
                <a:gd name="T2" fmla="*/ 36 w 50"/>
                <a:gd name="T3" fmla="*/ 1 h 93"/>
                <a:gd name="T4" fmla="*/ 15 w 50"/>
                <a:gd name="T5" fmla="*/ 1 h 93"/>
                <a:gd name="T6" fmla="*/ 1 w 50"/>
                <a:gd name="T7" fmla="*/ 12 h 93"/>
                <a:gd name="T8" fmla="*/ 1 w 50"/>
                <a:gd name="T9" fmla="*/ 37 h 93"/>
                <a:gd name="T10" fmla="*/ 1 w 50"/>
                <a:gd name="T11" fmla="*/ 37 h 93"/>
                <a:gd name="T12" fmla="*/ 1 w 50"/>
                <a:gd name="T13" fmla="*/ 37 h 93"/>
                <a:gd name="T14" fmla="*/ 5 w 50"/>
                <a:gd name="T15" fmla="*/ 41 h 93"/>
                <a:gd name="T16" fmla="*/ 9 w 50"/>
                <a:gd name="T17" fmla="*/ 37 h 93"/>
                <a:gd name="T18" fmla="*/ 9 w 50"/>
                <a:gd name="T19" fmla="*/ 37 h 93"/>
                <a:gd name="T20" fmla="*/ 9 w 50"/>
                <a:gd name="T21" fmla="*/ 37 h 93"/>
                <a:gd name="T22" fmla="*/ 9 w 50"/>
                <a:gd name="T23" fmla="*/ 14 h 93"/>
                <a:gd name="T24" fmla="*/ 12 w 50"/>
                <a:gd name="T25" fmla="*/ 14 h 93"/>
                <a:gd name="T26" fmla="*/ 12 w 50"/>
                <a:gd name="T27" fmla="*/ 87 h 93"/>
                <a:gd name="T28" fmla="*/ 18 w 50"/>
                <a:gd name="T29" fmla="*/ 93 h 93"/>
                <a:gd name="T30" fmla="*/ 24 w 50"/>
                <a:gd name="T31" fmla="*/ 87 h 93"/>
                <a:gd name="T32" fmla="*/ 24 w 50"/>
                <a:gd name="T33" fmla="*/ 40 h 93"/>
                <a:gd name="T34" fmla="*/ 26 w 50"/>
                <a:gd name="T35" fmla="*/ 40 h 93"/>
                <a:gd name="T36" fmla="*/ 26 w 50"/>
                <a:gd name="T37" fmla="*/ 87 h 93"/>
                <a:gd name="T38" fmla="*/ 26 w 50"/>
                <a:gd name="T39" fmla="*/ 87 h 93"/>
                <a:gd name="T40" fmla="*/ 32 w 50"/>
                <a:gd name="T41" fmla="*/ 93 h 93"/>
                <a:gd name="T42" fmla="*/ 38 w 50"/>
                <a:gd name="T43" fmla="*/ 87 h 93"/>
                <a:gd name="T44" fmla="*/ 38 w 50"/>
                <a:gd name="T45" fmla="*/ 13 h 93"/>
                <a:gd name="T46" fmla="*/ 41 w 50"/>
                <a:gd name="T47" fmla="*/ 13 h 93"/>
                <a:gd name="T48" fmla="*/ 41 w 50"/>
                <a:gd name="T49" fmla="*/ 37 h 93"/>
                <a:gd name="T50" fmla="*/ 41 w 50"/>
                <a:gd name="T51" fmla="*/ 37 h 93"/>
                <a:gd name="T52" fmla="*/ 41 w 50"/>
                <a:gd name="T53" fmla="*/ 37 h 93"/>
                <a:gd name="T54" fmla="*/ 45 w 50"/>
                <a:gd name="T55" fmla="*/ 41 h 93"/>
                <a:gd name="T56" fmla="*/ 50 w 50"/>
                <a:gd name="T57" fmla="*/ 37 h 93"/>
                <a:gd name="T58" fmla="*/ 50 w 50"/>
                <a:gd name="T59" fmla="*/ 37 h 93"/>
                <a:gd name="T60" fmla="*/ 50 w 50"/>
                <a:gd name="T61" fmla="*/ 1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93">
                  <a:moveTo>
                    <a:pt x="50" y="12"/>
                  </a:moveTo>
                  <a:cubicBezTo>
                    <a:pt x="49" y="0"/>
                    <a:pt x="36" y="1"/>
                    <a:pt x="3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0" y="1"/>
                    <a:pt x="1" y="12"/>
                    <a:pt x="1" y="12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40"/>
                    <a:pt x="3" y="41"/>
                    <a:pt x="5" y="41"/>
                  </a:cubicBezTo>
                  <a:cubicBezTo>
                    <a:pt x="7" y="41"/>
                    <a:pt x="9" y="40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1"/>
                    <a:pt x="15" y="93"/>
                    <a:pt x="18" y="93"/>
                  </a:cubicBezTo>
                  <a:cubicBezTo>
                    <a:pt x="21" y="93"/>
                    <a:pt x="24" y="91"/>
                    <a:pt x="24" y="87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91"/>
                    <a:pt x="29" y="93"/>
                    <a:pt x="32" y="93"/>
                  </a:cubicBezTo>
                  <a:cubicBezTo>
                    <a:pt x="36" y="93"/>
                    <a:pt x="38" y="91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8" y="41"/>
                    <a:pt x="50" y="39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lnTo>
                    <a:pt x="50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3634021" y="3340807"/>
            <a:ext cx="267927" cy="654982"/>
            <a:chOff x="1459" y="1567"/>
            <a:chExt cx="519" cy="1162"/>
          </a:xfrm>
          <a:solidFill>
            <a:schemeClr val="accent1"/>
          </a:solidFill>
        </p:grpSpPr>
        <p:sp>
          <p:nvSpPr>
            <p:cNvPr id="17" name="Oval 5"/>
            <p:cNvSpPr>
              <a:spLocks noChangeArrowheads="1"/>
            </p:cNvSpPr>
            <p:nvPr/>
          </p:nvSpPr>
          <p:spPr bwMode="auto">
            <a:xfrm>
              <a:off x="1615" y="1567"/>
              <a:ext cx="218" cy="2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1459" y="1797"/>
              <a:ext cx="519" cy="932"/>
            </a:xfrm>
            <a:custGeom>
              <a:avLst/>
              <a:gdLst>
                <a:gd name="T0" fmla="*/ 50 w 50"/>
                <a:gd name="T1" fmla="*/ 12 h 93"/>
                <a:gd name="T2" fmla="*/ 36 w 50"/>
                <a:gd name="T3" fmla="*/ 1 h 93"/>
                <a:gd name="T4" fmla="*/ 15 w 50"/>
                <a:gd name="T5" fmla="*/ 1 h 93"/>
                <a:gd name="T6" fmla="*/ 1 w 50"/>
                <a:gd name="T7" fmla="*/ 12 h 93"/>
                <a:gd name="T8" fmla="*/ 1 w 50"/>
                <a:gd name="T9" fmla="*/ 37 h 93"/>
                <a:gd name="T10" fmla="*/ 1 w 50"/>
                <a:gd name="T11" fmla="*/ 37 h 93"/>
                <a:gd name="T12" fmla="*/ 1 w 50"/>
                <a:gd name="T13" fmla="*/ 37 h 93"/>
                <a:gd name="T14" fmla="*/ 5 w 50"/>
                <a:gd name="T15" fmla="*/ 41 h 93"/>
                <a:gd name="T16" fmla="*/ 9 w 50"/>
                <a:gd name="T17" fmla="*/ 37 h 93"/>
                <a:gd name="T18" fmla="*/ 9 w 50"/>
                <a:gd name="T19" fmla="*/ 37 h 93"/>
                <a:gd name="T20" fmla="*/ 9 w 50"/>
                <a:gd name="T21" fmla="*/ 37 h 93"/>
                <a:gd name="T22" fmla="*/ 9 w 50"/>
                <a:gd name="T23" fmla="*/ 14 h 93"/>
                <a:gd name="T24" fmla="*/ 12 w 50"/>
                <a:gd name="T25" fmla="*/ 14 h 93"/>
                <a:gd name="T26" fmla="*/ 12 w 50"/>
                <a:gd name="T27" fmla="*/ 87 h 93"/>
                <a:gd name="T28" fmla="*/ 18 w 50"/>
                <a:gd name="T29" fmla="*/ 93 h 93"/>
                <a:gd name="T30" fmla="*/ 24 w 50"/>
                <a:gd name="T31" fmla="*/ 87 h 93"/>
                <a:gd name="T32" fmla="*/ 24 w 50"/>
                <a:gd name="T33" fmla="*/ 40 h 93"/>
                <a:gd name="T34" fmla="*/ 26 w 50"/>
                <a:gd name="T35" fmla="*/ 40 h 93"/>
                <a:gd name="T36" fmla="*/ 26 w 50"/>
                <a:gd name="T37" fmla="*/ 87 h 93"/>
                <a:gd name="T38" fmla="*/ 26 w 50"/>
                <a:gd name="T39" fmla="*/ 87 h 93"/>
                <a:gd name="T40" fmla="*/ 32 w 50"/>
                <a:gd name="T41" fmla="*/ 93 h 93"/>
                <a:gd name="T42" fmla="*/ 38 w 50"/>
                <a:gd name="T43" fmla="*/ 87 h 93"/>
                <a:gd name="T44" fmla="*/ 38 w 50"/>
                <a:gd name="T45" fmla="*/ 13 h 93"/>
                <a:gd name="T46" fmla="*/ 41 w 50"/>
                <a:gd name="T47" fmla="*/ 13 h 93"/>
                <a:gd name="T48" fmla="*/ 41 w 50"/>
                <a:gd name="T49" fmla="*/ 37 h 93"/>
                <a:gd name="T50" fmla="*/ 41 w 50"/>
                <a:gd name="T51" fmla="*/ 37 h 93"/>
                <a:gd name="T52" fmla="*/ 41 w 50"/>
                <a:gd name="T53" fmla="*/ 37 h 93"/>
                <a:gd name="T54" fmla="*/ 45 w 50"/>
                <a:gd name="T55" fmla="*/ 41 h 93"/>
                <a:gd name="T56" fmla="*/ 50 w 50"/>
                <a:gd name="T57" fmla="*/ 37 h 93"/>
                <a:gd name="T58" fmla="*/ 50 w 50"/>
                <a:gd name="T59" fmla="*/ 37 h 93"/>
                <a:gd name="T60" fmla="*/ 50 w 50"/>
                <a:gd name="T61" fmla="*/ 1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0" h="93">
                  <a:moveTo>
                    <a:pt x="50" y="12"/>
                  </a:moveTo>
                  <a:cubicBezTo>
                    <a:pt x="49" y="0"/>
                    <a:pt x="36" y="1"/>
                    <a:pt x="3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0" y="1"/>
                    <a:pt x="1" y="12"/>
                    <a:pt x="1" y="12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40"/>
                    <a:pt x="3" y="41"/>
                    <a:pt x="5" y="41"/>
                  </a:cubicBezTo>
                  <a:cubicBezTo>
                    <a:pt x="7" y="41"/>
                    <a:pt x="9" y="40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91"/>
                    <a:pt x="15" y="93"/>
                    <a:pt x="18" y="93"/>
                  </a:cubicBezTo>
                  <a:cubicBezTo>
                    <a:pt x="21" y="93"/>
                    <a:pt x="24" y="91"/>
                    <a:pt x="24" y="87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91"/>
                    <a:pt x="29" y="93"/>
                    <a:pt x="32" y="93"/>
                  </a:cubicBezTo>
                  <a:cubicBezTo>
                    <a:pt x="36" y="93"/>
                    <a:pt x="38" y="91"/>
                    <a:pt x="38" y="87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9"/>
                    <a:pt x="43" y="41"/>
                    <a:pt x="45" y="41"/>
                  </a:cubicBezTo>
                  <a:cubicBezTo>
                    <a:pt x="48" y="41"/>
                    <a:pt x="50" y="39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lnTo>
                    <a:pt x="50" y="12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4" b="89474" l="654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313" y="3427363"/>
            <a:ext cx="1743183" cy="64933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2714979" y="1352550"/>
            <a:ext cx="3011081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每年安全大检查支撑单位的经验数据</a:t>
            </a:r>
            <a:endParaRPr kumimoji="1" lang="zh-CN" altLang="en-US" dirty="0"/>
          </a:p>
        </p:txBody>
      </p:sp>
      <p:sp>
        <p:nvSpPr>
          <p:cNvPr id="27" name="右箭头 26"/>
          <p:cNvSpPr/>
          <p:nvPr/>
        </p:nvSpPr>
        <p:spPr>
          <a:xfrm>
            <a:off x="2435483" y="3533775"/>
            <a:ext cx="490990" cy="390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4151318" y="3524250"/>
            <a:ext cx="621386" cy="39052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068" y="3073824"/>
            <a:ext cx="2004121" cy="11517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文本框 29"/>
          <p:cNvSpPr txBox="1"/>
          <p:nvPr/>
        </p:nvSpPr>
        <p:spPr>
          <a:xfrm>
            <a:off x="707067" y="4163903"/>
            <a:ext cx="1446550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扫描器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扫描平台</a:t>
            </a:r>
            <a:endParaRPr kumimoji="1" lang="en-US" altLang="zh-CN" dirty="0" smtClean="0"/>
          </a:p>
          <a:p>
            <a:r>
              <a:rPr kumimoji="1" lang="zh-CN" altLang="en-US" dirty="0" smtClean="0"/>
              <a:t>   自动化检测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2608692" y="4288023"/>
            <a:ext cx="1754326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专家安全验证与分析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942412" y="4313939"/>
            <a:ext cx="1985159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整理数据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编写检测报告</a:t>
            </a:r>
            <a:endParaRPr kumimoji="1" lang="zh-CN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168876" y="3083645"/>
            <a:ext cx="392816" cy="383001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7620308" y="3142568"/>
            <a:ext cx="157479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历史数据如何跟踪</a:t>
            </a:r>
            <a:endParaRPr kumimoji="1" lang="zh-CN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165347" y="3580945"/>
            <a:ext cx="392816" cy="3830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7620308" y="3630048"/>
            <a:ext cx="1574790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整改情况如何管理</a:t>
            </a:r>
            <a:endParaRPr kumimoji="1"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7171637" y="4088066"/>
            <a:ext cx="392816" cy="38300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7620308" y="4127348"/>
            <a:ext cx="1215717" cy="28469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投入产出比？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34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57882" y="712196"/>
            <a:ext cx="4370996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突发事件通报不及时？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55" b="99745" l="0" r="100000">
                        <a14:foregroundMark x1="45408" y1="43112" x2="45408" y2="43112"/>
                        <a14:foregroundMark x1="6378" y1="50255" x2="6378" y2="50255"/>
                        <a14:foregroundMark x1="10969" y1="27806" x2="10969" y2="27806"/>
                        <a14:foregroundMark x1="50000" y1="6122" x2="50000" y2="6122"/>
                        <a14:foregroundMark x1="72449" y1="10969" x2="72449" y2="10969"/>
                        <a14:foregroundMark x1="89286" y1="27551" x2="89286" y2="27551"/>
                        <a14:foregroundMark x1="94133" y1="49490" x2="94133" y2="49490"/>
                        <a14:foregroundMark x1="87755" y1="70663" x2="87755" y2="70663"/>
                        <a14:foregroundMark x1="71939" y1="87755" x2="71939" y2="87755"/>
                        <a14:foregroundMark x1="50510" y1="92092" x2="50510" y2="92092"/>
                        <a14:foregroundMark x1="28827" y1="86224" x2="28827" y2="862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5256" y="2933888"/>
            <a:ext cx="1541865" cy="15416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35" y="1447800"/>
            <a:ext cx="2903852" cy="1485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927" y="1504950"/>
            <a:ext cx="2618002" cy="1438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5" name="组 14"/>
          <p:cNvGrpSpPr/>
          <p:nvPr/>
        </p:nvGrpSpPr>
        <p:grpSpPr>
          <a:xfrm>
            <a:off x="3685465" y="2183746"/>
            <a:ext cx="2263907" cy="523220"/>
            <a:chOff x="4808576" y="2268967"/>
            <a:chExt cx="2718104" cy="697626"/>
          </a:xfrm>
        </p:grpSpPr>
        <p:sp>
          <p:nvSpPr>
            <p:cNvPr id="6" name="文本框 5"/>
            <p:cNvSpPr txBox="1"/>
            <p:nvPr/>
          </p:nvSpPr>
          <p:spPr>
            <a:xfrm>
              <a:off x="5576726" y="2268967"/>
              <a:ext cx="1949954" cy="69762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未及时发现，被上级监管单位通报</a:t>
              </a:r>
              <a:endParaRPr kumimoji="1" lang="zh-CN" altLang="en-US" dirty="0"/>
            </a:p>
          </p:txBody>
        </p:sp>
        <p:sp>
          <p:nvSpPr>
            <p:cNvPr id="11" name="Warning"/>
            <p:cNvSpPr>
              <a:spLocks noEditPoints="1"/>
            </p:cNvSpPr>
            <p:nvPr/>
          </p:nvSpPr>
          <p:spPr bwMode="auto">
            <a:xfrm>
              <a:off x="4808576" y="2280978"/>
              <a:ext cx="654992" cy="619775"/>
            </a:xfrm>
            <a:custGeom>
              <a:avLst/>
              <a:gdLst>
                <a:gd name="T0" fmla="*/ 199 w 400"/>
                <a:gd name="T1" fmla="*/ 0 h 380"/>
                <a:gd name="T2" fmla="*/ 158 w 400"/>
                <a:gd name="T3" fmla="*/ 25 h 380"/>
                <a:gd name="T4" fmla="*/ 158 w 400"/>
                <a:gd name="T5" fmla="*/ 25 h 380"/>
                <a:gd name="T6" fmla="*/ 7 w 400"/>
                <a:gd name="T7" fmla="*/ 310 h 380"/>
                <a:gd name="T8" fmla="*/ 7 w 400"/>
                <a:gd name="T9" fmla="*/ 310 h 380"/>
                <a:gd name="T10" fmla="*/ 7 w 400"/>
                <a:gd name="T11" fmla="*/ 311 h 380"/>
                <a:gd name="T12" fmla="*/ 10 w 400"/>
                <a:gd name="T13" fmla="*/ 357 h 380"/>
                <a:gd name="T14" fmla="*/ 49 w 400"/>
                <a:gd name="T15" fmla="*/ 380 h 380"/>
                <a:gd name="T16" fmla="*/ 350 w 400"/>
                <a:gd name="T17" fmla="*/ 380 h 380"/>
                <a:gd name="T18" fmla="*/ 391 w 400"/>
                <a:gd name="T19" fmla="*/ 357 h 380"/>
                <a:gd name="T20" fmla="*/ 392 w 400"/>
                <a:gd name="T21" fmla="*/ 311 h 380"/>
                <a:gd name="T22" fmla="*/ 242 w 400"/>
                <a:gd name="T23" fmla="*/ 25 h 380"/>
                <a:gd name="T24" fmla="*/ 242 w 400"/>
                <a:gd name="T25" fmla="*/ 25 h 380"/>
                <a:gd name="T26" fmla="*/ 242 w 400"/>
                <a:gd name="T27" fmla="*/ 25 h 380"/>
                <a:gd name="T28" fmla="*/ 199 w 400"/>
                <a:gd name="T29" fmla="*/ 0 h 380"/>
                <a:gd name="T30" fmla="*/ 199 w 400"/>
                <a:gd name="T31" fmla="*/ 17 h 380"/>
                <a:gd name="T32" fmla="*/ 226 w 400"/>
                <a:gd name="T33" fmla="*/ 34 h 380"/>
                <a:gd name="T34" fmla="*/ 376 w 400"/>
                <a:gd name="T35" fmla="*/ 318 h 380"/>
                <a:gd name="T36" fmla="*/ 376 w 400"/>
                <a:gd name="T37" fmla="*/ 348 h 380"/>
                <a:gd name="T38" fmla="*/ 350 w 400"/>
                <a:gd name="T39" fmla="*/ 363 h 380"/>
                <a:gd name="T40" fmla="*/ 49 w 400"/>
                <a:gd name="T41" fmla="*/ 363 h 380"/>
                <a:gd name="T42" fmla="*/ 23 w 400"/>
                <a:gd name="T43" fmla="*/ 346 h 380"/>
                <a:gd name="T44" fmla="*/ 23 w 400"/>
                <a:gd name="T45" fmla="*/ 318 h 380"/>
                <a:gd name="T46" fmla="*/ 174 w 400"/>
                <a:gd name="T47" fmla="*/ 33 h 380"/>
                <a:gd name="T48" fmla="*/ 199 w 400"/>
                <a:gd name="T49" fmla="*/ 17 h 380"/>
                <a:gd name="T50" fmla="*/ 183 w 400"/>
                <a:gd name="T51" fmla="*/ 81 h 380"/>
                <a:gd name="T52" fmla="*/ 167 w 400"/>
                <a:gd name="T53" fmla="*/ 88 h 380"/>
                <a:gd name="T54" fmla="*/ 163 w 400"/>
                <a:gd name="T55" fmla="*/ 103 h 380"/>
                <a:gd name="T56" fmla="*/ 170 w 400"/>
                <a:gd name="T57" fmla="*/ 228 h 380"/>
                <a:gd name="T58" fmla="*/ 177 w 400"/>
                <a:gd name="T59" fmla="*/ 243 h 380"/>
                <a:gd name="T60" fmla="*/ 191 w 400"/>
                <a:gd name="T61" fmla="*/ 247 h 380"/>
                <a:gd name="T62" fmla="*/ 208 w 400"/>
                <a:gd name="T63" fmla="*/ 247 h 380"/>
                <a:gd name="T64" fmla="*/ 222 w 400"/>
                <a:gd name="T65" fmla="*/ 243 h 380"/>
                <a:gd name="T66" fmla="*/ 229 w 400"/>
                <a:gd name="T67" fmla="*/ 228 h 380"/>
                <a:gd name="T68" fmla="*/ 236 w 400"/>
                <a:gd name="T69" fmla="*/ 107 h 380"/>
                <a:gd name="T70" fmla="*/ 236 w 400"/>
                <a:gd name="T71" fmla="*/ 100 h 380"/>
                <a:gd name="T72" fmla="*/ 232 w 400"/>
                <a:gd name="T73" fmla="*/ 88 h 380"/>
                <a:gd name="T74" fmla="*/ 216 w 400"/>
                <a:gd name="T75" fmla="*/ 81 h 380"/>
                <a:gd name="T76" fmla="*/ 183 w 400"/>
                <a:gd name="T77" fmla="*/ 81 h 380"/>
                <a:gd name="T78" fmla="*/ 218 w 400"/>
                <a:gd name="T79" fmla="*/ 102 h 380"/>
                <a:gd name="T80" fmla="*/ 211 w 400"/>
                <a:gd name="T81" fmla="*/ 227 h 380"/>
                <a:gd name="T82" fmla="*/ 208 w 400"/>
                <a:gd name="T83" fmla="*/ 230 h 380"/>
                <a:gd name="T84" fmla="*/ 191 w 400"/>
                <a:gd name="T85" fmla="*/ 230 h 380"/>
                <a:gd name="T86" fmla="*/ 187 w 400"/>
                <a:gd name="T87" fmla="*/ 227 h 380"/>
                <a:gd name="T88" fmla="*/ 181 w 400"/>
                <a:gd name="T89" fmla="*/ 102 h 380"/>
                <a:gd name="T90" fmla="*/ 183 w 400"/>
                <a:gd name="T91" fmla="*/ 99 h 380"/>
                <a:gd name="T92" fmla="*/ 216 w 400"/>
                <a:gd name="T93" fmla="*/ 99 h 380"/>
                <a:gd name="T94" fmla="*/ 218 w 400"/>
                <a:gd name="T95" fmla="*/ 102 h 380"/>
                <a:gd name="T96" fmla="*/ 200 w 400"/>
                <a:gd name="T97" fmla="*/ 257 h 380"/>
                <a:gd name="T98" fmla="*/ 160 w 400"/>
                <a:gd name="T99" fmla="*/ 298 h 380"/>
                <a:gd name="T100" fmla="*/ 200 w 400"/>
                <a:gd name="T101" fmla="*/ 338 h 380"/>
                <a:gd name="T102" fmla="*/ 240 w 400"/>
                <a:gd name="T103" fmla="*/ 298 h 380"/>
                <a:gd name="T104" fmla="*/ 200 w 400"/>
                <a:gd name="T105" fmla="*/ 257 h 380"/>
                <a:gd name="T106" fmla="*/ 200 w 400"/>
                <a:gd name="T107" fmla="*/ 275 h 380"/>
                <a:gd name="T108" fmla="*/ 222 w 400"/>
                <a:gd name="T109" fmla="*/ 298 h 380"/>
                <a:gd name="T110" fmla="*/ 200 w 400"/>
                <a:gd name="T111" fmla="*/ 320 h 380"/>
                <a:gd name="T112" fmla="*/ 178 w 400"/>
                <a:gd name="T113" fmla="*/ 298 h 380"/>
                <a:gd name="T114" fmla="*/ 200 w 400"/>
                <a:gd name="T115" fmla="*/ 27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0" h="380">
                  <a:moveTo>
                    <a:pt x="199" y="0"/>
                  </a:moveTo>
                  <a:cubicBezTo>
                    <a:pt x="182" y="0"/>
                    <a:pt x="166" y="9"/>
                    <a:pt x="158" y="25"/>
                  </a:cubicBezTo>
                  <a:lnTo>
                    <a:pt x="158" y="25"/>
                  </a:lnTo>
                  <a:lnTo>
                    <a:pt x="7" y="310"/>
                  </a:lnTo>
                  <a:lnTo>
                    <a:pt x="7" y="310"/>
                  </a:lnTo>
                  <a:lnTo>
                    <a:pt x="7" y="311"/>
                  </a:lnTo>
                  <a:cubicBezTo>
                    <a:pt x="0" y="325"/>
                    <a:pt x="1" y="343"/>
                    <a:pt x="10" y="357"/>
                  </a:cubicBezTo>
                  <a:cubicBezTo>
                    <a:pt x="21" y="373"/>
                    <a:pt x="35" y="380"/>
                    <a:pt x="49" y="380"/>
                  </a:cubicBezTo>
                  <a:lnTo>
                    <a:pt x="350" y="380"/>
                  </a:lnTo>
                  <a:cubicBezTo>
                    <a:pt x="367" y="380"/>
                    <a:pt x="382" y="371"/>
                    <a:pt x="391" y="357"/>
                  </a:cubicBezTo>
                  <a:cubicBezTo>
                    <a:pt x="400" y="343"/>
                    <a:pt x="399" y="325"/>
                    <a:pt x="392" y="311"/>
                  </a:cubicBezTo>
                  <a:cubicBezTo>
                    <a:pt x="340" y="211"/>
                    <a:pt x="287" y="110"/>
                    <a:pt x="242" y="25"/>
                  </a:cubicBezTo>
                  <a:lnTo>
                    <a:pt x="242" y="25"/>
                  </a:lnTo>
                  <a:lnTo>
                    <a:pt x="242" y="25"/>
                  </a:lnTo>
                  <a:cubicBezTo>
                    <a:pt x="233" y="9"/>
                    <a:pt x="217" y="0"/>
                    <a:pt x="199" y="0"/>
                  </a:cubicBezTo>
                  <a:close/>
                  <a:moveTo>
                    <a:pt x="199" y="17"/>
                  </a:moveTo>
                  <a:cubicBezTo>
                    <a:pt x="210" y="17"/>
                    <a:pt x="221" y="24"/>
                    <a:pt x="226" y="34"/>
                  </a:cubicBezTo>
                  <a:cubicBezTo>
                    <a:pt x="276" y="129"/>
                    <a:pt x="326" y="223"/>
                    <a:pt x="376" y="318"/>
                  </a:cubicBezTo>
                  <a:cubicBezTo>
                    <a:pt x="383" y="332"/>
                    <a:pt x="380" y="340"/>
                    <a:pt x="376" y="348"/>
                  </a:cubicBezTo>
                  <a:cubicBezTo>
                    <a:pt x="370" y="356"/>
                    <a:pt x="360" y="363"/>
                    <a:pt x="350" y="363"/>
                  </a:cubicBezTo>
                  <a:lnTo>
                    <a:pt x="49" y="363"/>
                  </a:lnTo>
                  <a:cubicBezTo>
                    <a:pt x="35" y="362"/>
                    <a:pt x="28" y="353"/>
                    <a:pt x="23" y="346"/>
                  </a:cubicBezTo>
                  <a:cubicBezTo>
                    <a:pt x="19" y="340"/>
                    <a:pt x="19" y="327"/>
                    <a:pt x="23" y="318"/>
                  </a:cubicBezTo>
                  <a:lnTo>
                    <a:pt x="174" y="33"/>
                  </a:lnTo>
                  <a:cubicBezTo>
                    <a:pt x="179" y="23"/>
                    <a:pt x="189" y="17"/>
                    <a:pt x="199" y="17"/>
                  </a:cubicBezTo>
                  <a:close/>
                  <a:moveTo>
                    <a:pt x="183" y="81"/>
                  </a:moveTo>
                  <a:cubicBezTo>
                    <a:pt x="176" y="81"/>
                    <a:pt x="170" y="84"/>
                    <a:pt x="167" y="88"/>
                  </a:cubicBezTo>
                  <a:cubicBezTo>
                    <a:pt x="164" y="93"/>
                    <a:pt x="163" y="95"/>
                    <a:pt x="163" y="103"/>
                  </a:cubicBezTo>
                  <a:lnTo>
                    <a:pt x="170" y="228"/>
                  </a:lnTo>
                  <a:cubicBezTo>
                    <a:pt x="170" y="234"/>
                    <a:pt x="173" y="240"/>
                    <a:pt x="177" y="243"/>
                  </a:cubicBezTo>
                  <a:cubicBezTo>
                    <a:pt x="181" y="247"/>
                    <a:pt x="186" y="247"/>
                    <a:pt x="191" y="247"/>
                  </a:cubicBezTo>
                  <a:lnTo>
                    <a:pt x="208" y="247"/>
                  </a:lnTo>
                  <a:cubicBezTo>
                    <a:pt x="212" y="247"/>
                    <a:pt x="218" y="247"/>
                    <a:pt x="222" y="243"/>
                  </a:cubicBezTo>
                  <a:cubicBezTo>
                    <a:pt x="226" y="239"/>
                    <a:pt x="228" y="236"/>
                    <a:pt x="229" y="228"/>
                  </a:cubicBezTo>
                  <a:lnTo>
                    <a:pt x="236" y="107"/>
                  </a:lnTo>
                  <a:lnTo>
                    <a:pt x="236" y="100"/>
                  </a:lnTo>
                  <a:cubicBezTo>
                    <a:pt x="236" y="97"/>
                    <a:pt x="236" y="92"/>
                    <a:pt x="232" y="88"/>
                  </a:cubicBezTo>
                  <a:cubicBezTo>
                    <a:pt x="229" y="84"/>
                    <a:pt x="223" y="81"/>
                    <a:pt x="216" y="81"/>
                  </a:cubicBezTo>
                  <a:lnTo>
                    <a:pt x="183" y="81"/>
                  </a:lnTo>
                  <a:close/>
                  <a:moveTo>
                    <a:pt x="218" y="102"/>
                  </a:moveTo>
                  <a:cubicBezTo>
                    <a:pt x="216" y="144"/>
                    <a:pt x="214" y="185"/>
                    <a:pt x="211" y="227"/>
                  </a:cubicBezTo>
                  <a:cubicBezTo>
                    <a:pt x="211" y="230"/>
                    <a:pt x="211" y="230"/>
                    <a:pt x="208" y="230"/>
                  </a:cubicBezTo>
                  <a:lnTo>
                    <a:pt x="191" y="230"/>
                  </a:lnTo>
                  <a:cubicBezTo>
                    <a:pt x="187" y="230"/>
                    <a:pt x="188" y="229"/>
                    <a:pt x="187" y="227"/>
                  </a:cubicBezTo>
                  <a:cubicBezTo>
                    <a:pt x="187" y="227"/>
                    <a:pt x="181" y="103"/>
                    <a:pt x="181" y="102"/>
                  </a:cubicBezTo>
                  <a:cubicBezTo>
                    <a:pt x="181" y="100"/>
                    <a:pt x="181" y="99"/>
                    <a:pt x="183" y="99"/>
                  </a:cubicBezTo>
                  <a:lnTo>
                    <a:pt x="216" y="99"/>
                  </a:lnTo>
                  <a:cubicBezTo>
                    <a:pt x="219" y="99"/>
                    <a:pt x="218" y="100"/>
                    <a:pt x="218" y="102"/>
                  </a:cubicBezTo>
                  <a:close/>
                  <a:moveTo>
                    <a:pt x="200" y="257"/>
                  </a:moveTo>
                  <a:cubicBezTo>
                    <a:pt x="177" y="257"/>
                    <a:pt x="160" y="276"/>
                    <a:pt x="160" y="298"/>
                  </a:cubicBezTo>
                  <a:cubicBezTo>
                    <a:pt x="160" y="320"/>
                    <a:pt x="178" y="338"/>
                    <a:pt x="200" y="338"/>
                  </a:cubicBezTo>
                  <a:cubicBezTo>
                    <a:pt x="221" y="338"/>
                    <a:pt x="240" y="320"/>
                    <a:pt x="240" y="298"/>
                  </a:cubicBezTo>
                  <a:cubicBezTo>
                    <a:pt x="240" y="276"/>
                    <a:pt x="222" y="257"/>
                    <a:pt x="200" y="257"/>
                  </a:cubicBezTo>
                  <a:close/>
                  <a:moveTo>
                    <a:pt x="200" y="275"/>
                  </a:moveTo>
                  <a:cubicBezTo>
                    <a:pt x="212" y="275"/>
                    <a:pt x="222" y="285"/>
                    <a:pt x="222" y="298"/>
                  </a:cubicBezTo>
                  <a:cubicBezTo>
                    <a:pt x="222" y="309"/>
                    <a:pt x="211" y="320"/>
                    <a:pt x="200" y="320"/>
                  </a:cubicBezTo>
                  <a:cubicBezTo>
                    <a:pt x="187" y="320"/>
                    <a:pt x="178" y="311"/>
                    <a:pt x="178" y="298"/>
                  </a:cubicBezTo>
                  <a:cubicBezTo>
                    <a:pt x="178" y="285"/>
                    <a:pt x="187" y="275"/>
                    <a:pt x="200" y="275"/>
                  </a:cubicBezTo>
                  <a:close/>
                </a:path>
              </a:pathLst>
            </a:custGeom>
            <a:solidFill>
              <a:srgbClr val="ED7D3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itchFamily="34" charset="0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5574014" y="3704929"/>
            <a:ext cx="2718166" cy="768158"/>
            <a:chOff x="7221576" y="4351078"/>
            <a:chExt cx="3312712" cy="804287"/>
          </a:xfrm>
        </p:grpSpPr>
        <p:sp>
          <p:nvSpPr>
            <p:cNvPr id="7" name="文本框 6"/>
            <p:cNvSpPr txBox="1"/>
            <p:nvPr/>
          </p:nvSpPr>
          <p:spPr>
            <a:xfrm>
              <a:off x="8016541" y="4381959"/>
              <a:ext cx="2517747" cy="773406"/>
            </a:xfrm>
            <a:prstGeom prst="rect">
              <a:avLst/>
            </a:prstGeom>
            <a:solidFill>
              <a:schemeClr val="accent1">
                <a:lumMod val="25000"/>
                <a:lumOff val="7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未及时处置，互联网中产生恶劣影响，影响单位公信度与考核。</a:t>
              </a:r>
              <a:endParaRPr kumimoji="1" lang="zh-CN" altLang="en-US" dirty="0"/>
            </a:p>
          </p:txBody>
        </p:sp>
        <p:sp>
          <p:nvSpPr>
            <p:cNvPr id="12" name="Warning"/>
            <p:cNvSpPr>
              <a:spLocks noEditPoints="1"/>
            </p:cNvSpPr>
            <p:nvPr/>
          </p:nvSpPr>
          <p:spPr bwMode="auto">
            <a:xfrm>
              <a:off x="7221576" y="4351078"/>
              <a:ext cx="654992" cy="455608"/>
            </a:xfrm>
            <a:custGeom>
              <a:avLst/>
              <a:gdLst>
                <a:gd name="T0" fmla="*/ 199 w 400"/>
                <a:gd name="T1" fmla="*/ 0 h 380"/>
                <a:gd name="T2" fmla="*/ 158 w 400"/>
                <a:gd name="T3" fmla="*/ 25 h 380"/>
                <a:gd name="T4" fmla="*/ 158 w 400"/>
                <a:gd name="T5" fmla="*/ 25 h 380"/>
                <a:gd name="T6" fmla="*/ 7 w 400"/>
                <a:gd name="T7" fmla="*/ 310 h 380"/>
                <a:gd name="T8" fmla="*/ 7 w 400"/>
                <a:gd name="T9" fmla="*/ 310 h 380"/>
                <a:gd name="T10" fmla="*/ 7 w 400"/>
                <a:gd name="T11" fmla="*/ 311 h 380"/>
                <a:gd name="T12" fmla="*/ 10 w 400"/>
                <a:gd name="T13" fmla="*/ 357 h 380"/>
                <a:gd name="T14" fmla="*/ 49 w 400"/>
                <a:gd name="T15" fmla="*/ 380 h 380"/>
                <a:gd name="T16" fmla="*/ 350 w 400"/>
                <a:gd name="T17" fmla="*/ 380 h 380"/>
                <a:gd name="T18" fmla="*/ 391 w 400"/>
                <a:gd name="T19" fmla="*/ 357 h 380"/>
                <a:gd name="T20" fmla="*/ 392 w 400"/>
                <a:gd name="T21" fmla="*/ 311 h 380"/>
                <a:gd name="T22" fmla="*/ 242 w 400"/>
                <a:gd name="T23" fmla="*/ 25 h 380"/>
                <a:gd name="T24" fmla="*/ 242 w 400"/>
                <a:gd name="T25" fmla="*/ 25 h 380"/>
                <a:gd name="T26" fmla="*/ 242 w 400"/>
                <a:gd name="T27" fmla="*/ 25 h 380"/>
                <a:gd name="T28" fmla="*/ 199 w 400"/>
                <a:gd name="T29" fmla="*/ 0 h 380"/>
                <a:gd name="T30" fmla="*/ 199 w 400"/>
                <a:gd name="T31" fmla="*/ 17 h 380"/>
                <a:gd name="T32" fmla="*/ 226 w 400"/>
                <a:gd name="T33" fmla="*/ 34 h 380"/>
                <a:gd name="T34" fmla="*/ 376 w 400"/>
                <a:gd name="T35" fmla="*/ 318 h 380"/>
                <a:gd name="T36" fmla="*/ 376 w 400"/>
                <a:gd name="T37" fmla="*/ 348 h 380"/>
                <a:gd name="T38" fmla="*/ 350 w 400"/>
                <a:gd name="T39" fmla="*/ 363 h 380"/>
                <a:gd name="T40" fmla="*/ 49 w 400"/>
                <a:gd name="T41" fmla="*/ 363 h 380"/>
                <a:gd name="T42" fmla="*/ 23 w 400"/>
                <a:gd name="T43" fmla="*/ 346 h 380"/>
                <a:gd name="T44" fmla="*/ 23 w 400"/>
                <a:gd name="T45" fmla="*/ 318 h 380"/>
                <a:gd name="T46" fmla="*/ 174 w 400"/>
                <a:gd name="T47" fmla="*/ 33 h 380"/>
                <a:gd name="T48" fmla="*/ 199 w 400"/>
                <a:gd name="T49" fmla="*/ 17 h 380"/>
                <a:gd name="T50" fmla="*/ 183 w 400"/>
                <a:gd name="T51" fmla="*/ 81 h 380"/>
                <a:gd name="T52" fmla="*/ 167 w 400"/>
                <a:gd name="T53" fmla="*/ 88 h 380"/>
                <a:gd name="T54" fmla="*/ 163 w 400"/>
                <a:gd name="T55" fmla="*/ 103 h 380"/>
                <a:gd name="T56" fmla="*/ 170 w 400"/>
                <a:gd name="T57" fmla="*/ 228 h 380"/>
                <a:gd name="T58" fmla="*/ 177 w 400"/>
                <a:gd name="T59" fmla="*/ 243 h 380"/>
                <a:gd name="T60" fmla="*/ 191 w 400"/>
                <a:gd name="T61" fmla="*/ 247 h 380"/>
                <a:gd name="T62" fmla="*/ 208 w 400"/>
                <a:gd name="T63" fmla="*/ 247 h 380"/>
                <a:gd name="T64" fmla="*/ 222 w 400"/>
                <a:gd name="T65" fmla="*/ 243 h 380"/>
                <a:gd name="T66" fmla="*/ 229 w 400"/>
                <a:gd name="T67" fmla="*/ 228 h 380"/>
                <a:gd name="T68" fmla="*/ 236 w 400"/>
                <a:gd name="T69" fmla="*/ 107 h 380"/>
                <a:gd name="T70" fmla="*/ 236 w 400"/>
                <a:gd name="T71" fmla="*/ 100 h 380"/>
                <a:gd name="T72" fmla="*/ 232 w 400"/>
                <a:gd name="T73" fmla="*/ 88 h 380"/>
                <a:gd name="T74" fmla="*/ 216 w 400"/>
                <a:gd name="T75" fmla="*/ 81 h 380"/>
                <a:gd name="T76" fmla="*/ 183 w 400"/>
                <a:gd name="T77" fmla="*/ 81 h 380"/>
                <a:gd name="T78" fmla="*/ 218 w 400"/>
                <a:gd name="T79" fmla="*/ 102 h 380"/>
                <a:gd name="T80" fmla="*/ 211 w 400"/>
                <a:gd name="T81" fmla="*/ 227 h 380"/>
                <a:gd name="T82" fmla="*/ 208 w 400"/>
                <a:gd name="T83" fmla="*/ 230 h 380"/>
                <a:gd name="T84" fmla="*/ 191 w 400"/>
                <a:gd name="T85" fmla="*/ 230 h 380"/>
                <a:gd name="T86" fmla="*/ 187 w 400"/>
                <a:gd name="T87" fmla="*/ 227 h 380"/>
                <a:gd name="T88" fmla="*/ 181 w 400"/>
                <a:gd name="T89" fmla="*/ 102 h 380"/>
                <a:gd name="T90" fmla="*/ 183 w 400"/>
                <a:gd name="T91" fmla="*/ 99 h 380"/>
                <a:gd name="T92" fmla="*/ 216 w 400"/>
                <a:gd name="T93" fmla="*/ 99 h 380"/>
                <a:gd name="T94" fmla="*/ 218 w 400"/>
                <a:gd name="T95" fmla="*/ 102 h 380"/>
                <a:gd name="T96" fmla="*/ 200 w 400"/>
                <a:gd name="T97" fmla="*/ 257 h 380"/>
                <a:gd name="T98" fmla="*/ 160 w 400"/>
                <a:gd name="T99" fmla="*/ 298 h 380"/>
                <a:gd name="T100" fmla="*/ 200 w 400"/>
                <a:gd name="T101" fmla="*/ 338 h 380"/>
                <a:gd name="T102" fmla="*/ 240 w 400"/>
                <a:gd name="T103" fmla="*/ 298 h 380"/>
                <a:gd name="T104" fmla="*/ 200 w 400"/>
                <a:gd name="T105" fmla="*/ 257 h 380"/>
                <a:gd name="T106" fmla="*/ 200 w 400"/>
                <a:gd name="T107" fmla="*/ 275 h 380"/>
                <a:gd name="T108" fmla="*/ 222 w 400"/>
                <a:gd name="T109" fmla="*/ 298 h 380"/>
                <a:gd name="T110" fmla="*/ 200 w 400"/>
                <a:gd name="T111" fmla="*/ 320 h 380"/>
                <a:gd name="T112" fmla="*/ 178 w 400"/>
                <a:gd name="T113" fmla="*/ 298 h 380"/>
                <a:gd name="T114" fmla="*/ 200 w 400"/>
                <a:gd name="T115" fmla="*/ 27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0" h="380">
                  <a:moveTo>
                    <a:pt x="199" y="0"/>
                  </a:moveTo>
                  <a:cubicBezTo>
                    <a:pt x="182" y="0"/>
                    <a:pt x="166" y="9"/>
                    <a:pt x="158" y="25"/>
                  </a:cubicBezTo>
                  <a:lnTo>
                    <a:pt x="158" y="25"/>
                  </a:lnTo>
                  <a:lnTo>
                    <a:pt x="7" y="310"/>
                  </a:lnTo>
                  <a:lnTo>
                    <a:pt x="7" y="310"/>
                  </a:lnTo>
                  <a:lnTo>
                    <a:pt x="7" y="311"/>
                  </a:lnTo>
                  <a:cubicBezTo>
                    <a:pt x="0" y="325"/>
                    <a:pt x="1" y="343"/>
                    <a:pt x="10" y="357"/>
                  </a:cubicBezTo>
                  <a:cubicBezTo>
                    <a:pt x="21" y="373"/>
                    <a:pt x="35" y="380"/>
                    <a:pt x="49" y="380"/>
                  </a:cubicBezTo>
                  <a:lnTo>
                    <a:pt x="350" y="380"/>
                  </a:lnTo>
                  <a:cubicBezTo>
                    <a:pt x="367" y="380"/>
                    <a:pt x="382" y="371"/>
                    <a:pt x="391" y="357"/>
                  </a:cubicBezTo>
                  <a:cubicBezTo>
                    <a:pt x="400" y="343"/>
                    <a:pt x="399" y="325"/>
                    <a:pt x="392" y="311"/>
                  </a:cubicBezTo>
                  <a:cubicBezTo>
                    <a:pt x="340" y="211"/>
                    <a:pt x="287" y="110"/>
                    <a:pt x="242" y="25"/>
                  </a:cubicBezTo>
                  <a:lnTo>
                    <a:pt x="242" y="25"/>
                  </a:lnTo>
                  <a:lnTo>
                    <a:pt x="242" y="25"/>
                  </a:lnTo>
                  <a:cubicBezTo>
                    <a:pt x="233" y="9"/>
                    <a:pt x="217" y="0"/>
                    <a:pt x="199" y="0"/>
                  </a:cubicBezTo>
                  <a:close/>
                  <a:moveTo>
                    <a:pt x="199" y="17"/>
                  </a:moveTo>
                  <a:cubicBezTo>
                    <a:pt x="210" y="17"/>
                    <a:pt x="221" y="24"/>
                    <a:pt x="226" y="34"/>
                  </a:cubicBezTo>
                  <a:cubicBezTo>
                    <a:pt x="276" y="129"/>
                    <a:pt x="326" y="223"/>
                    <a:pt x="376" y="318"/>
                  </a:cubicBezTo>
                  <a:cubicBezTo>
                    <a:pt x="383" y="332"/>
                    <a:pt x="380" y="340"/>
                    <a:pt x="376" y="348"/>
                  </a:cubicBezTo>
                  <a:cubicBezTo>
                    <a:pt x="370" y="356"/>
                    <a:pt x="360" y="363"/>
                    <a:pt x="350" y="363"/>
                  </a:cubicBezTo>
                  <a:lnTo>
                    <a:pt x="49" y="363"/>
                  </a:lnTo>
                  <a:cubicBezTo>
                    <a:pt x="35" y="362"/>
                    <a:pt x="28" y="353"/>
                    <a:pt x="23" y="346"/>
                  </a:cubicBezTo>
                  <a:cubicBezTo>
                    <a:pt x="19" y="340"/>
                    <a:pt x="19" y="327"/>
                    <a:pt x="23" y="318"/>
                  </a:cubicBezTo>
                  <a:lnTo>
                    <a:pt x="174" y="33"/>
                  </a:lnTo>
                  <a:cubicBezTo>
                    <a:pt x="179" y="23"/>
                    <a:pt x="189" y="17"/>
                    <a:pt x="199" y="17"/>
                  </a:cubicBezTo>
                  <a:close/>
                  <a:moveTo>
                    <a:pt x="183" y="81"/>
                  </a:moveTo>
                  <a:cubicBezTo>
                    <a:pt x="176" y="81"/>
                    <a:pt x="170" y="84"/>
                    <a:pt x="167" y="88"/>
                  </a:cubicBezTo>
                  <a:cubicBezTo>
                    <a:pt x="164" y="93"/>
                    <a:pt x="163" y="95"/>
                    <a:pt x="163" y="103"/>
                  </a:cubicBezTo>
                  <a:lnTo>
                    <a:pt x="170" y="228"/>
                  </a:lnTo>
                  <a:cubicBezTo>
                    <a:pt x="170" y="234"/>
                    <a:pt x="173" y="240"/>
                    <a:pt x="177" y="243"/>
                  </a:cubicBezTo>
                  <a:cubicBezTo>
                    <a:pt x="181" y="247"/>
                    <a:pt x="186" y="247"/>
                    <a:pt x="191" y="247"/>
                  </a:cubicBezTo>
                  <a:lnTo>
                    <a:pt x="208" y="247"/>
                  </a:lnTo>
                  <a:cubicBezTo>
                    <a:pt x="212" y="247"/>
                    <a:pt x="218" y="247"/>
                    <a:pt x="222" y="243"/>
                  </a:cubicBezTo>
                  <a:cubicBezTo>
                    <a:pt x="226" y="239"/>
                    <a:pt x="228" y="236"/>
                    <a:pt x="229" y="228"/>
                  </a:cubicBezTo>
                  <a:lnTo>
                    <a:pt x="236" y="107"/>
                  </a:lnTo>
                  <a:lnTo>
                    <a:pt x="236" y="100"/>
                  </a:lnTo>
                  <a:cubicBezTo>
                    <a:pt x="236" y="97"/>
                    <a:pt x="236" y="92"/>
                    <a:pt x="232" y="88"/>
                  </a:cubicBezTo>
                  <a:cubicBezTo>
                    <a:pt x="229" y="84"/>
                    <a:pt x="223" y="81"/>
                    <a:pt x="216" y="81"/>
                  </a:cubicBezTo>
                  <a:lnTo>
                    <a:pt x="183" y="81"/>
                  </a:lnTo>
                  <a:close/>
                  <a:moveTo>
                    <a:pt x="218" y="102"/>
                  </a:moveTo>
                  <a:cubicBezTo>
                    <a:pt x="216" y="144"/>
                    <a:pt x="214" y="185"/>
                    <a:pt x="211" y="227"/>
                  </a:cubicBezTo>
                  <a:cubicBezTo>
                    <a:pt x="211" y="230"/>
                    <a:pt x="211" y="230"/>
                    <a:pt x="208" y="230"/>
                  </a:cubicBezTo>
                  <a:lnTo>
                    <a:pt x="191" y="230"/>
                  </a:lnTo>
                  <a:cubicBezTo>
                    <a:pt x="187" y="230"/>
                    <a:pt x="188" y="229"/>
                    <a:pt x="187" y="227"/>
                  </a:cubicBezTo>
                  <a:cubicBezTo>
                    <a:pt x="187" y="227"/>
                    <a:pt x="181" y="103"/>
                    <a:pt x="181" y="102"/>
                  </a:cubicBezTo>
                  <a:cubicBezTo>
                    <a:pt x="181" y="100"/>
                    <a:pt x="181" y="99"/>
                    <a:pt x="183" y="99"/>
                  </a:cubicBezTo>
                  <a:lnTo>
                    <a:pt x="216" y="99"/>
                  </a:lnTo>
                  <a:cubicBezTo>
                    <a:pt x="219" y="99"/>
                    <a:pt x="218" y="100"/>
                    <a:pt x="218" y="102"/>
                  </a:cubicBezTo>
                  <a:close/>
                  <a:moveTo>
                    <a:pt x="200" y="257"/>
                  </a:moveTo>
                  <a:cubicBezTo>
                    <a:pt x="177" y="257"/>
                    <a:pt x="160" y="276"/>
                    <a:pt x="160" y="298"/>
                  </a:cubicBezTo>
                  <a:cubicBezTo>
                    <a:pt x="160" y="320"/>
                    <a:pt x="178" y="338"/>
                    <a:pt x="200" y="338"/>
                  </a:cubicBezTo>
                  <a:cubicBezTo>
                    <a:pt x="221" y="338"/>
                    <a:pt x="240" y="320"/>
                    <a:pt x="240" y="298"/>
                  </a:cubicBezTo>
                  <a:cubicBezTo>
                    <a:pt x="240" y="276"/>
                    <a:pt x="222" y="257"/>
                    <a:pt x="200" y="257"/>
                  </a:cubicBezTo>
                  <a:close/>
                  <a:moveTo>
                    <a:pt x="200" y="275"/>
                  </a:moveTo>
                  <a:cubicBezTo>
                    <a:pt x="212" y="275"/>
                    <a:pt x="222" y="285"/>
                    <a:pt x="222" y="298"/>
                  </a:cubicBezTo>
                  <a:cubicBezTo>
                    <a:pt x="222" y="309"/>
                    <a:pt x="211" y="320"/>
                    <a:pt x="200" y="320"/>
                  </a:cubicBezTo>
                  <a:cubicBezTo>
                    <a:pt x="187" y="320"/>
                    <a:pt x="178" y="311"/>
                    <a:pt x="178" y="298"/>
                  </a:cubicBezTo>
                  <a:cubicBezTo>
                    <a:pt x="178" y="285"/>
                    <a:pt x="187" y="275"/>
                    <a:pt x="200" y="275"/>
                  </a:cubicBezTo>
                  <a:close/>
                </a:path>
              </a:pathLst>
            </a:custGeom>
            <a:solidFill>
              <a:srgbClr val="ED7D3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itchFamily="34" charset="0"/>
              </a:endParaRPr>
            </a:p>
          </p:txBody>
        </p:sp>
      </p:grpSp>
      <p:grpSp>
        <p:nvGrpSpPr>
          <p:cNvPr id="9" name="组 8"/>
          <p:cNvGrpSpPr/>
          <p:nvPr/>
        </p:nvGrpSpPr>
        <p:grpSpPr>
          <a:xfrm>
            <a:off x="849527" y="3790959"/>
            <a:ext cx="2611217" cy="961187"/>
            <a:chOff x="1417676" y="4465378"/>
            <a:chExt cx="2802946" cy="1281582"/>
          </a:xfrm>
        </p:grpSpPr>
        <p:sp>
          <p:nvSpPr>
            <p:cNvPr id="2" name="文本框 1"/>
            <p:cNvSpPr txBox="1"/>
            <p:nvPr/>
          </p:nvSpPr>
          <p:spPr>
            <a:xfrm>
              <a:off x="2270669" y="4474818"/>
              <a:ext cx="1949953" cy="12721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未及时整改，被上级单位重复通报；</a:t>
              </a:r>
              <a:endParaRPr kumimoji="1" lang="en-US" altLang="zh-CN" dirty="0" smtClean="0"/>
            </a:p>
            <a:p>
              <a:r>
                <a:rPr kumimoji="1" lang="zh-CN" altLang="en-US" dirty="0" smtClean="0"/>
                <a:t>建设单位整改不及时、不到位引发二次攻击。</a:t>
              </a:r>
              <a:endParaRPr kumimoji="1" lang="zh-CN" altLang="en-US" dirty="0"/>
            </a:p>
          </p:txBody>
        </p:sp>
        <p:sp>
          <p:nvSpPr>
            <p:cNvPr id="13" name="Warning"/>
            <p:cNvSpPr>
              <a:spLocks noEditPoints="1"/>
            </p:cNvSpPr>
            <p:nvPr/>
          </p:nvSpPr>
          <p:spPr bwMode="auto">
            <a:xfrm>
              <a:off x="1417676" y="4465378"/>
              <a:ext cx="552663" cy="619775"/>
            </a:xfrm>
            <a:custGeom>
              <a:avLst/>
              <a:gdLst>
                <a:gd name="T0" fmla="*/ 199 w 400"/>
                <a:gd name="T1" fmla="*/ 0 h 380"/>
                <a:gd name="T2" fmla="*/ 158 w 400"/>
                <a:gd name="T3" fmla="*/ 25 h 380"/>
                <a:gd name="T4" fmla="*/ 158 w 400"/>
                <a:gd name="T5" fmla="*/ 25 h 380"/>
                <a:gd name="T6" fmla="*/ 7 w 400"/>
                <a:gd name="T7" fmla="*/ 310 h 380"/>
                <a:gd name="T8" fmla="*/ 7 w 400"/>
                <a:gd name="T9" fmla="*/ 310 h 380"/>
                <a:gd name="T10" fmla="*/ 7 w 400"/>
                <a:gd name="T11" fmla="*/ 311 h 380"/>
                <a:gd name="T12" fmla="*/ 10 w 400"/>
                <a:gd name="T13" fmla="*/ 357 h 380"/>
                <a:gd name="T14" fmla="*/ 49 w 400"/>
                <a:gd name="T15" fmla="*/ 380 h 380"/>
                <a:gd name="T16" fmla="*/ 350 w 400"/>
                <a:gd name="T17" fmla="*/ 380 h 380"/>
                <a:gd name="T18" fmla="*/ 391 w 400"/>
                <a:gd name="T19" fmla="*/ 357 h 380"/>
                <a:gd name="T20" fmla="*/ 392 w 400"/>
                <a:gd name="T21" fmla="*/ 311 h 380"/>
                <a:gd name="T22" fmla="*/ 242 w 400"/>
                <a:gd name="T23" fmla="*/ 25 h 380"/>
                <a:gd name="T24" fmla="*/ 242 w 400"/>
                <a:gd name="T25" fmla="*/ 25 h 380"/>
                <a:gd name="T26" fmla="*/ 242 w 400"/>
                <a:gd name="T27" fmla="*/ 25 h 380"/>
                <a:gd name="T28" fmla="*/ 199 w 400"/>
                <a:gd name="T29" fmla="*/ 0 h 380"/>
                <a:gd name="T30" fmla="*/ 199 w 400"/>
                <a:gd name="T31" fmla="*/ 17 h 380"/>
                <a:gd name="T32" fmla="*/ 226 w 400"/>
                <a:gd name="T33" fmla="*/ 34 h 380"/>
                <a:gd name="T34" fmla="*/ 376 w 400"/>
                <a:gd name="T35" fmla="*/ 318 h 380"/>
                <a:gd name="T36" fmla="*/ 376 w 400"/>
                <a:gd name="T37" fmla="*/ 348 h 380"/>
                <a:gd name="T38" fmla="*/ 350 w 400"/>
                <a:gd name="T39" fmla="*/ 363 h 380"/>
                <a:gd name="T40" fmla="*/ 49 w 400"/>
                <a:gd name="T41" fmla="*/ 363 h 380"/>
                <a:gd name="T42" fmla="*/ 23 w 400"/>
                <a:gd name="T43" fmla="*/ 346 h 380"/>
                <a:gd name="T44" fmla="*/ 23 w 400"/>
                <a:gd name="T45" fmla="*/ 318 h 380"/>
                <a:gd name="T46" fmla="*/ 174 w 400"/>
                <a:gd name="T47" fmla="*/ 33 h 380"/>
                <a:gd name="T48" fmla="*/ 199 w 400"/>
                <a:gd name="T49" fmla="*/ 17 h 380"/>
                <a:gd name="T50" fmla="*/ 183 w 400"/>
                <a:gd name="T51" fmla="*/ 81 h 380"/>
                <a:gd name="T52" fmla="*/ 167 w 400"/>
                <a:gd name="T53" fmla="*/ 88 h 380"/>
                <a:gd name="T54" fmla="*/ 163 w 400"/>
                <a:gd name="T55" fmla="*/ 103 h 380"/>
                <a:gd name="T56" fmla="*/ 170 w 400"/>
                <a:gd name="T57" fmla="*/ 228 h 380"/>
                <a:gd name="T58" fmla="*/ 177 w 400"/>
                <a:gd name="T59" fmla="*/ 243 h 380"/>
                <a:gd name="T60" fmla="*/ 191 w 400"/>
                <a:gd name="T61" fmla="*/ 247 h 380"/>
                <a:gd name="T62" fmla="*/ 208 w 400"/>
                <a:gd name="T63" fmla="*/ 247 h 380"/>
                <a:gd name="T64" fmla="*/ 222 w 400"/>
                <a:gd name="T65" fmla="*/ 243 h 380"/>
                <a:gd name="T66" fmla="*/ 229 w 400"/>
                <a:gd name="T67" fmla="*/ 228 h 380"/>
                <a:gd name="T68" fmla="*/ 236 w 400"/>
                <a:gd name="T69" fmla="*/ 107 h 380"/>
                <a:gd name="T70" fmla="*/ 236 w 400"/>
                <a:gd name="T71" fmla="*/ 100 h 380"/>
                <a:gd name="T72" fmla="*/ 232 w 400"/>
                <a:gd name="T73" fmla="*/ 88 h 380"/>
                <a:gd name="T74" fmla="*/ 216 w 400"/>
                <a:gd name="T75" fmla="*/ 81 h 380"/>
                <a:gd name="T76" fmla="*/ 183 w 400"/>
                <a:gd name="T77" fmla="*/ 81 h 380"/>
                <a:gd name="T78" fmla="*/ 218 w 400"/>
                <a:gd name="T79" fmla="*/ 102 h 380"/>
                <a:gd name="T80" fmla="*/ 211 w 400"/>
                <a:gd name="T81" fmla="*/ 227 h 380"/>
                <a:gd name="T82" fmla="*/ 208 w 400"/>
                <a:gd name="T83" fmla="*/ 230 h 380"/>
                <a:gd name="T84" fmla="*/ 191 w 400"/>
                <a:gd name="T85" fmla="*/ 230 h 380"/>
                <a:gd name="T86" fmla="*/ 187 w 400"/>
                <a:gd name="T87" fmla="*/ 227 h 380"/>
                <a:gd name="T88" fmla="*/ 181 w 400"/>
                <a:gd name="T89" fmla="*/ 102 h 380"/>
                <a:gd name="T90" fmla="*/ 183 w 400"/>
                <a:gd name="T91" fmla="*/ 99 h 380"/>
                <a:gd name="T92" fmla="*/ 216 w 400"/>
                <a:gd name="T93" fmla="*/ 99 h 380"/>
                <a:gd name="T94" fmla="*/ 218 w 400"/>
                <a:gd name="T95" fmla="*/ 102 h 380"/>
                <a:gd name="T96" fmla="*/ 200 w 400"/>
                <a:gd name="T97" fmla="*/ 257 h 380"/>
                <a:gd name="T98" fmla="*/ 160 w 400"/>
                <a:gd name="T99" fmla="*/ 298 h 380"/>
                <a:gd name="T100" fmla="*/ 200 w 400"/>
                <a:gd name="T101" fmla="*/ 338 h 380"/>
                <a:gd name="T102" fmla="*/ 240 w 400"/>
                <a:gd name="T103" fmla="*/ 298 h 380"/>
                <a:gd name="T104" fmla="*/ 200 w 400"/>
                <a:gd name="T105" fmla="*/ 257 h 380"/>
                <a:gd name="T106" fmla="*/ 200 w 400"/>
                <a:gd name="T107" fmla="*/ 275 h 380"/>
                <a:gd name="T108" fmla="*/ 222 w 400"/>
                <a:gd name="T109" fmla="*/ 298 h 380"/>
                <a:gd name="T110" fmla="*/ 200 w 400"/>
                <a:gd name="T111" fmla="*/ 320 h 380"/>
                <a:gd name="T112" fmla="*/ 178 w 400"/>
                <a:gd name="T113" fmla="*/ 298 h 380"/>
                <a:gd name="T114" fmla="*/ 200 w 400"/>
                <a:gd name="T115" fmla="*/ 27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00" h="380">
                  <a:moveTo>
                    <a:pt x="199" y="0"/>
                  </a:moveTo>
                  <a:cubicBezTo>
                    <a:pt x="182" y="0"/>
                    <a:pt x="166" y="9"/>
                    <a:pt x="158" y="25"/>
                  </a:cubicBezTo>
                  <a:lnTo>
                    <a:pt x="158" y="25"/>
                  </a:lnTo>
                  <a:lnTo>
                    <a:pt x="7" y="310"/>
                  </a:lnTo>
                  <a:lnTo>
                    <a:pt x="7" y="310"/>
                  </a:lnTo>
                  <a:lnTo>
                    <a:pt x="7" y="311"/>
                  </a:lnTo>
                  <a:cubicBezTo>
                    <a:pt x="0" y="325"/>
                    <a:pt x="1" y="343"/>
                    <a:pt x="10" y="357"/>
                  </a:cubicBezTo>
                  <a:cubicBezTo>
                    <a:pt x="21" y="373"/>
                    <a:pt x="35" y="380"/>
                    <a:pt x="49" y="380"/>
                  </a:cubicBezTo>
                  <a:lnTo>
                    <a:pt x="350" y="380"/>
                  </a:lnTo>
                  <a:cubicBezTo>
                    <a:pt x="367" y="380"/>
                    <a:pt x="382" y="371"/>
                    <a:pt x="391" y="357"/>
                  </a:cubicBezTo>
                  <a:cubicBezTo>
                    <a:pt x="400" y="343"/>
                    <a:pt x="399" y="325"/>
                    <a:pt x="392" y="311"/>
                  </a:cubicBezTo>
                  <a:cubicBezTo>
                    <a:pt x="340" y="211"/>
                    <a:pt x="287" y="110"/>
                    <a:pt x="242" y="25"/>
                  </a:cubicBezTo>
                  <a:lnTo>
                    <a:pt x="242" y="25"/>
                  </a:lnTo>
                  <a:lnTo>
                    <a:pt x="242" y="25"/>
                  </a:lnTo>
                  <a:cubicBezTo>
                    <a:pt x="233" y="9"/>
                    <a:pt x="217" y="0"/>
                    <a:pt x="199" y="0"/>
                  </a:cubicBezTo>
                  <a:close/>
                  <a:moveTo>
                    <a:pt x="199" y="17"/>
                  </a:moveTo>
                  <a:cubicBezTo>
                    <a:pt x="210" y="17"/>
                    <a:pt x="221" y="24"/>
                    <a:pt x="226" y="34"/>
                  </a:cubicBezTo>
                  <a:cubicBezTo>
                    <a:pt x="276" y="129"/>
                    <a:pt x="326" y="223"/>
                    <a:pt x="376" y="318"/>
                  </a:cubicBezTo>
                  <a:cubicBezTo>
                    <a:pt x="383" y="332"/>
                    <a:pt x="380" y="340"/>
                    <a:pt x="376" y="348"/>
                  </a:cubicBezTo>
                  <a:cubicBezTo>
                    <a:pt x="370" y="356"/>
                    <a:pt x="360" y="363"/>
                    <a:pt x="350" y="363"/>
                  </a:cubicBezTo>
                  <a:lnTo>
                    <a:pt x="49" y="363"/>
                  </a:lnTo>
                  <a:cubicBezTo>
                    <a:pt x="35" y="362"/>
                    <a:pt x="28" y="353"/>
                    <a:pt x="23" y="346"/>
                  </a:cubicBezTo>
                  <a:cubicBezTo>
                    <a:pt x="19" y="340"/>
                    <a:pt x="19" y="327"/>
                    <a:pt x="23" y="318"/>
                  </a:cubicBezTo>
                  <a:lnTo>
                    <a:pt x="174" y="33"/>
                  </a:lnTo>
                  <a:cubicBezTo>
                    <a:pt x="179" y="23"/>
                    <a:pt x="189" y="17"/>
                    <a:pt x="199" y="17"/>
                  </a:cubicBezTo>
                  <a:close/>
                  <a:moveTo>
                    <a:pt x="183" y="81"/>
                  </a:moveTo>
                  <a:cubicBezTo>
                    <a:pt x="176" y="81"/>
                    <a:pt x="170" y="84"/>
                    <a:pt x="167" y="88"/>
                  </a:cubicBezTo>
                  <a:cubicBezTo>
                    <a:pt x="164" y="93"/>
                    <a:pt x="163" y="95"/>
                    <a:pt x="163" y="103"/>
                  </a:cubicBezTo>
                  <a:lnTo>
                    <a:pt x="170" y="228"/>
                  </a:lnTo>
                  <a:cubicBezTo>
                    <a:pt x="170" y="234"/>
                    <a:pt x="173" y="240"/>
                    <a:pt x="177" y="243"/>
                  </a:cubicBezTo>
                  <a:cubicBezTo>
                    <a:pt x="181" y="247"/>
                    <a:pt x="186" y="247"/>
                    <a:pt x="191" y="247"/>
                  </a:cubicBezTo>
                  <a:lnTo>
                    <a:pt x="208" y="247"/>
                  </a:lnTo>
                  <a:cubicBezTo>
                    <a:pt x="212" y="247"/>
                    <a:pt x="218" y="247"/>
                    <a:pt x="222" y="243"/>
                  </a:cubicBezTo>
                  <a:cubicBezTo>
                    <a:pt x="226" y="239"/>
                    <a:pt x="228" y="236"/>
                    <a:pt x="229" y="228"/>
                  </a:cubicBezTo>
                  <a:lnTo>
                    <a:pt x="236" y="107"/>
                  </a:lnTo>
                  <a:lnTo>
                    <a:pt x="236" y="100"/>
                  </a:lnTo>
                  <a:cubicBezTo>
                    <a:pt x="236" y="97"/>
                    <a:pt x="236" y="92"/>
                    <a:pt x="232" y="88"/>
                  </a:cubicBezTo>
                  <a:cubicBezTo>
                    <a:pt x="229" y="84"/>
                    <a:pt x="223" y="81"/>
                    <a:pt x="216" y="81"/>
                  </a:cubicBezTo>
                  <a:lnTo>
                    <a:pt x="183" y="81"/>
                  </a:lnTo>
                  <a:close/>
                  <a:moveTo>
                    <a:pt x="218" y="102"/>
                  </a:moveTo>
                  <a:cubicBezTo>
                    <a:pt x="216" y="144"/>
                    <a:pt x="214" y="185"/>
                    <a:pt x="211" y="227"/>
                  </a:cubicBezTo>
                  <a:cubicBezTo>
                    <a:pt x="211" y="230"/>
                    <a:pt x="211" y="230"/>
                    <a:pt x="208" y="230"/>
                  </a:cubicBezTo>
                  <a:lnTo>
                    <a:pt x="191" y="230"/>
                  </a:lnTo>
                  <a:cubicBezTo>
                    <a:pt x="187" y="230"/>
                    <a:pt x="188" y="229"/>
                    <a:pt x="187" y="227"/>
                  </a:cubicBezTo>
                  <a:cubicBezTo>
                    <a:pt x="187" y="227"/>
                    <a:pt x="181" y="103"/>
                    <a:pt x="181" y="102"/>
                  </a:cubicBezTo>
                  <a:cubicBezTo>
                    <a:pt x="181" y="100"/>
                    <a:pt x="181" y="99"/>
                    <a:pt x="183" y="99"/>
                  </a:cubicBezTo>
                  <a:lnTo>
                    <a:pt x="216" y="99"/>
                  </a:lnTo>
                  <a:cubicBezTo>
                    <a:pt x="219" y="99"/>
                    <a:pt x="218" y="100"/>
                    <a:pt x="218" y="102"/>
                  </a:cubicBezTo>
                  <a:close/>
                  <a:moveTo>
                    <a:pt x="200" y="257"/>
                  </a:moveTo>
                  <a:cubicBezTo>
                    <a:pt x="177" y="257"/>
                    <a:pt x="160" y="276"/>
                    <a:pt x="160" y="298"/>
                  </a:cubicBezTo>
                  <a:cubicBezTo>
                    <a:pt x="160" y="320"/>
                    <a:pt x="178" y="338"/>
                    <a:pt x="200" y="338"/>
                  </a:cubicBezTo>
                  <a:cubicBezTo>
                    <a:pt x="221" y="338"/>
                    <a:pt x="240" y="320"/>
                    <a:pt x="240" y="298"/>
                  </a:cubicBezTo>
                  <a:cubicBezTo>
                    <a:pt x="240" y="276"/>
                    <a:pt x="222" y="257"/>
                    <a:pt x="200" y="257"/>
                  </a:cubicBezTo>
                  <a:close/>
                  <a:moveTo>
                    <a:pt x="200" y="275"/>
                  </a:moveTo>
                  <a:cubicBezTo>
                    <a:pt x="212" y="275"/>
                    <a:pt x="222" y="285"/>
                    <a:pt x="222" y="298"/>
                  </a:cubicBezTo>
                  <a:cubicBezTo>
                    <a:pt x="222" y="309"/>
                    <a:pt x="211" y="320"/>
                    <a:pt x="200" y="320"/>
                  </a:cubicBezTo>
                  <a:cubicBezTo>
                    <a:pt x="187" y="320"/>
                    <a:pt x="178" y="311"/>
                    <a:pt x="178" y="298"/>
                  </a:cubicBezTo>
                  <a:cubicBezTo>
                    <a:pt x="178" y="285"/>
                    <a:pt x="187" y="275"/>
                    <a:pt x="200" y="275"/>
                  </a:cubicBezTo>
                  <a:close/>
                </a:path>
              </a:pathLst>
            </a:custGeom>
            <a:solidFill>
              <a:srgbClr val="ED7D3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7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77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2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57883" y="712196"/>
            <a:ext cx="3734006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安全预警只能广播</a:t>
            </a:r>
            <a:r>
              <a:rPr lang="en-US" altLang="zh-CN" sz="3300" dirty="0">
                <a:solidFill>
                  <a:srgbClr val="6D9BB6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?</a:t>
            </a:r>
            <a:endParaRPr lang="zh-CN" altLang="en-US" sz="3300" dirty="0">
              <a:solidFill>
                <a:srgbClr val="6D9BB6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933" b="100000" l="901" r="97898">
                        <a14:foregroundMark x1="77477" y1="41349" x2="77477" y2="41349"/>
                        <a14:foregroundMark x1="83483" y1="34311" x2="83483" y2="34311"/>
                        <a14:foregroundMark x1="91592" y1="33431" x2="91592" y2="33431"/>
                        <a14:foregroundMark x1="6907" y1="69208" x2="6907" y2="6920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834" y="1543327"/>
            <a:ext cx="1626756" cy="1665620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2985394" y="1649848"/>
            <a:ext cx="3132701" cy="451745"/>
          </a:xfrm>
          <a:prstGeom prst="wedgeRectCallout">
            <a:avLst>
              <a:gd name="adj1" fmla="val -64699"/>
              <a:gd name="adj2" fmla="val 40761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 smtClean="0"/>
              <a:t>@all</a:t>
            </a:r>
            <a:r>
              <a:rPr kumimoji="1" lang="zh-CN" altLang="en-US" dirty="0" smtClean="0"/>
              <a:t> ，</a:t>
            </a:r>
            <a:r>
              <a:rPr kumimoji="1" lang="en-US" altLang="zh-CN" dirty="0" smtClean="0"/>
              <a:t>IIS7</a:t>
            </a:r>
            <a:r>
              <a:rPr kumimoji="1" lang="zh-CN" altLang="en-US" dirty="0" smtClean="0"/>
              <a:t> 远程命令执行漏洞爆发！</a:t>
            </a:r>
            <a:endParaRPr kumimoji="1"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3011326" y="2333738"/>
            <a:ext cx="3132701" cy="451745"/>
          </a:xfrm>
          <a:prstGeom prst="wedgeRectCallout">
            <a:avLst>
              <a:gd name="adj1" fmla="val -66580"/>
              <a:gd name="adj2" fmla="val -30978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 smtClean="0"/>
              <a:t>@all</a:t>
            </a:r>
            <a:r>
              <a:rPr kumimoji="1" lang="zh-CN" altLang="en-US" dirty="0" smtClean="0"/>
              <a:t> ，飞塔系统存在后门请注意！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23115" y="3319338"/>
            <a:ext cx="1754326" cy="50013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kumimoji="1" lang="zh-CN" altLang="en-US" dirty="0" smtClean="0"/>
              <a:t>安全动态更新频繁，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各类风险层出不穷</a:t>
            </a:r>
            <a:endParaRPr kumimoji="1" lang="zh-CN" altLang="en-US" dirty="0"/>
          </a:p>
        </p:txBody>
      </p:sp>
      <p:sp>
        <p:nvSpPr>
          <p:cNvPr id="9" name="矩形标注 8"/>
          <p:cNvSpPr/>
          <p:nvPr/>
        </p:nvSpPr>
        <p:spPr>
          <a:xfrm>
            <a:off x="3007796" y="2909603"/>
            <a:ext cx="3132701" cy="451745"/>
          </a:xfrm>
          <a:prstGeom prst="wedgeRectCallout">
            <a:avLst>
              <a:gd name="adj1" fmla="val -68147"/>
              <a:gd name="adj2" fmla="val -44022"/>
            </a:avLst>
          </a:prstGeom>
          <a:solidFill>
            <a:srgbClr val="6D9BB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en-US" altLang="zh-CN" dirty="0" smtClean="0"/>
              <a:t>@all</a:t>
            </a:r>
            <a:r>
              <a:rPr kumimoji="1" lang="zh-CN" altLang="en-US" dirty="0" smtClean="0"/>
              <a:t> ，</a:t>
            </a:r>
            <a:r>
              <a:rPr kumimoji="1" lang="en-US" altLang="zh-CN" dirty="0" smtClean="0"/>
              <a:t>……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344192" y="2462712"/>
            <a:ext cx="2562705" cy="39241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kumimoji="1" lang="zh-CN" altLang="en-US" sz="2100" dirty="0">
                <a:solidFill>
                  <a:schemeClr val="accent2">
                    <a:lumMod val="50000"/>
                  </a:schemeClr>
                </a:solidFill>
              </a:rPr>
              <a:t>产生类“广播风暴”</a:t>
            </a:r>
          </a:p>
        </p:txBody>
      </p:sp>
      <p:sp>
        <p:nvSpPr>
          <p:cNvPr id="11" name="矩形 10"/>
          <p:cNvSpPr/>
          <p:nvPr/>
        </p:nvSpPr>
        <p:spPr>
          <a:xfrm>
            <a:off x="1011500" y="4242468"/>
            <a:ext cx="7581331" cy="412462"/>
          </a:xfrm>
          <a:prstGeom prst="rect">
            <a:avLst/>
          </a:prstGeom>
          <a:solidFill>
            <a:schemeClr val="accent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kumimoji="1" lang="zh-CN" altLang="en-US" dirty="0" smtClean="0"/>
              <a:t>过多信息造成疲劳，预警难有指导作用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2000" y1="54589" x2="22000" y2="54589"/>
                        <a14:foregroundMark x1="54750" y1="54106" x2="54750" y2="54106"/>
                        <a14:foregroundMark x1="59750" y1="58937" x2="59750" y2="58937"/>
                        <a14:foregroundMark x1="51000" y1="66425" x2="51000" y2="66425"/>
                        <a14:foregroundMark x1="49500" y1="71256" x2="49500" y2="71256"/>
                        <a14:foregroundMark x1="54250" y1="72705" x2="54250" y2="72705"/>
                        <a14:foregroundMark x1="19000" y1="65942" x2="19000" y2="65942"/>
                        <a14:foregroundMark x1="26250" y1="79710" x2="26250" y2="79710"/>
                        <a14:foregroundMark x1="32750" y1="79710" x2="32750" y2="79710"/>
                        <a14:foregroundMark x1="45000" y1="82609" x2="45000" y2="82609"/>
                        <a14:foregroundMark x1="57250" y1="82609" x2="57250" y2="82609"/>
                        <a14:foregroundMark x1="41500" y1="57971" x2="41500" y2="57971"/>
                        <a14:foregroundMark x1="32250" y1="64010" x2="32250" y2="64010"/>
                        <a14:foregroundMark x1="29250" y1="54106" x2="29250" y2="54106"/>
                        <a14:foregroundMark x1="32750" y1="59420" x2="32750" y2="59420"/>
                        <a14:foregroundMark x1="40500" y1="60628" x2="40500" y2="60628"/>
                        <a14:foregroundMark x1="53750" y1="57971" x2="53750" y2="57971"/>
                        <a14:foregroundMark x1="63250" y1="65942" x2="63250" y2="65942"/>
                        <a14:foregroundMark x1="76000" y1="58937" x2="76000" y2="58937"/>
                        <a14:foregroundMark x1="81250" y1="62077" x2="81250" y2="62077"/>
                        <a14:foregroundMark x1="71000" y1="52657" x2="71000" y2="52657"/>
                        <a14:foregroundMark x1="45500" y1="71739" x2="45500" y2="71739"/>
                        <a14:foregroundMark x1="15000" y1="56522" x2="15000" y2="56522"/>
                        <a14:foregroundMark x1="77000" y1="64493" x2="77000" y2="644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95934" y="2641162"/>
            <a:ext cx="2000488" cy="207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1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8"/>
          <p:cNvSpPr txBox="1"/>
          <p:nvPr/>
        </p:nvSpPr>
        <p:spPr>
          <a:xfrm>
            <a:off x="3312706" y="2225501"/>
            <a:ext cx="1301040" cy="7001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1"/>
            <a:r>
              <a:rPr lang="en-US" altLang="zh-CN" sz="41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|</a:t>
            </a:r>
            <a:endParaRPr lang="zh-CN" altLang="en-US" sz="41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18"/>
          <p:cNvSpPr txBox="1"/>
          <p:nvPr/>
        </p:nvSpPr>
        <p:spPr>
          <a:xfrm>
            <a:off x="3214774" y="2029294"/>
            <a:ext cx="568680" cy="10849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6600" dirty="0">
              <a:solidFill>
                <a:schemeClr val="tx1">
                  <a:lumMod val="50000"/>
                  <a:lumOff val="5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TextBox 18"/>
          <p:cNvSpPr txBox="1"/>
          <p:nvPr/>
        </p:nvSpPr>
        <p:spPr>
          <a:xfrm>
            <a:off x="1312180" y="153781"/>
            <a:ext cx="1301040" cy="483593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31000" dirty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66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50716" y="2449026"/>
            <a:ext cx="3868595" cy="315151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lnSpc>
                <a:spcPts val="1725"/>
              </a:lnSpc>
            </a:pP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态势感知服务</a:t>
            </a:r>
          </a:p>
        </p:txBody>
      </p:sp>
    </p:spTree>
    <p:extLst>
      <p:ext uri="{BB962C8B-B14F-4D97-AF65-F5344CB8AC3E}">
        <p14:creationId xmlns:p14="http://schemas.microsoft.com/office/powerpoint/2010/main" val="12911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412" l="0" r="100000">
                        <a14:foregroundMark x1="64452" y1="57353" x2="64452" y2="57353"/>
                        <a14:foregroundMark x1="52448" y1="19412" x2="52448" y2="19412"/>
                        <a14:foregroundMark x1="39044" y1="59412" x2="39044" y2="59412"/>
                        <a14:foregroundMark x1="49068" y1="89412" x2="49068" y2="89412"/>
                        <a14:foregroundMark x1="51865" y1="85588" x2="51865" y2="8558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3186" y="1510459"/>
            <a:ext cx="8745911" cy="3373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0" name="矩形 69"/>
          <p:cNvSpPr/>
          <p:nvPr/>
        </p:nvSpPr>
        <p:spPr>
          <a:xfrm>
            <a:off x="357882" y="712196"/>
            <a:ext cx="4793620" cy="577081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3300" dirty="0" smtClean="0">
                <a:solidFill>
                  <a:schemeClr val="accent1"/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Segoe UI" pitchFamily="34" charset="0"/>
              </a:rPr>
              <a:t>风暴中心的安全运营能力</a:t>
            </a:r>
            <a:endParaRPr lang="zh-CN" altLang="en-US" sz="3300" dirty="0">
              <a:solidFill>
                <a:schemeClr val="accent1"/>
              </a:solidFill>
              <a:latin typeface="华文细黑" panose="02010600040101010101" pitchFamily="2" charset="-122"/>
              <a:ea typeface="华文细黑" panose="02010600040101010101" pitchFamily="2" charset="-122"/>
              <a:cs typeface="Segoe UI" pitchFamily="34" charset="0"/>
            </a:endParaRPr>
          </a:p>
        </p:txBody>
      </p:sp>
      <p:cxnSp>
        <p:nvCxnSpPr>
          <p:cNvPr id="71" name="直接连接符 4"/>
          <p:cNvCxnSpPr/>
          <p:nvPr/>
        </p:nvCxnSpPr>
        <p:spPr>
          <a:xfrm>
            <a:off x="357882" y="811864"/>
            <a:ext cx="0" cy="398417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5157105" y="1818322"/>
            <a:ext cx="2886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云防御</a:t>
            </a:r>
            <a:r>
              <a:rPr kumimoji="1" lang="en-US" altLang="zh-CN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——</a:t>
            </a:r>
            <a:r>
              <a:rPr kumimoji="1" lang="zh-CN" alt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玄武盾</a:t>
            </a:r>
            <a:endParaRPr kumimoji="1" lang="zh-CN" altLang="en-US" sz="24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473702" y="3163698"/>
            <a:ext cx="231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云监测</a:t>
            </a:r>
            <a:r>
              <a:rPr kumimoji="1" lang="en-US" altLang="zh-CN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——</a:t>
            </a:r>
            <a:r>
              <a:rPr kumimoji="1" lang="zh-CN" alt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先知</a:t>
            </a:r>
            <a:endParaRPr kumimoji="1" lang="zh-CN" altLang="en-US" sz="24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92429" y="3181407"/>
            <a:ext cx="2796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云分析</a:t>
            </a:r>
            <a:r>
              <a:rPr kumimoji="1" lang="en-US" altLang="zh-CN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——</a:t>
            </a:r>
            <a:r>
              <a:rPr kumimoji="1" lang="zh-CN" alt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飞天镜</a:t>
            </a:r>
            <a:endParaRPr kumimoji="1" lang="zh-CN" altLang="en-US" sz="24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5171718" y="4440196"/>
            <a:ext cx="19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accent1">
                    <a:lumMod val="90000"/>
                    <a:lumOff val="10000"/>
                  </a:schemeClr>
                </a:solidFill>
              </a:rPr>
              <a:t>云专家服务</a:t>
            </a:r>
            <a:endParaRPr kumimoji="1" lang="zh-CN" altLang="en-US" sz="2400" dirty="0">
              <a:solidFill>
                <a:schemeClr val="accent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64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0C4E7E"/>
      </a:dk2>
      <a:lt2>
        <a:srgbClr val="E2DFCC"/>
      </a:lt2>
      <a:accent1>
        <a:srgbClr val="093759"/>
      </a:accent1>
      <a:accent2>
        <a:srgbClr val="F33735"/>
      </a:accent2>
      <a:accent3>
        <a:srgbClr val="AAC2AC"/>
      </a:accent3>
      <a:accent4>
        <a:srgbClr val="EBB690"/>
      </a:accent4>
      <a:accent5>
        <a:srgbClr val="0B4F76"/>
      </a:accent5>
      <a:accent6>
        <a:srgbClr val="BFBFBF"/>
      </a:accent6>
      <a:hlink>
        <a:srgbClr val="D10E0C"/>
      </a:hlink>
      <a:folHlink>
        <a:srgbClr val="BBB487"/>
      </a:folHlink>
    </a:clrScheme>
    <a:fontScheme name="自定义 7">
      <a:majorFont>
        <a:latin typeface="Calibri Light"/>
        <a:ea typeface="微软雅黑"/>
        <a:cs typeface=""/>
      </a:majorFont>
      <a:minorFont>
        <a:latin typeface="Calibri Light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 主题">
    <a:dk1>
      <a:srgbClr val="000000"/>
    </a:dk1>
    <a:lt1>
      <a:srgbClr val="FFFFFF"/>
    </a:lt1>
    <a:dk2>
      <a:srgbClr val="104D5F"/>
    </a:dk2>
    <a:lt2>
      <a:srgbClr val="E2DFCC"/>
    </a:lt2>
    <a:accent1>
      <a:srgbClr val="229BBF"/>
    </a:accent1>
    <a:accent2>
      <a:srgbClr val="104D60"/>
    </a:accent2>
    <a:accent3>
      <a:srgbClr val="2DCFFF"/>
    </a:accent3>
    <a:accent4>
      <a:srgbClr val="1A7F9C"/>
    </a:accent4>
    <a:accent5>
      <a:srgbClr val="8E846C"/>
    </a:accent5>
    <a:accent6>
      <a:srgbClr val="BFBFBF"/>
    </a:accent6>
    <a:hlink>
      <a:srgbClr val="977B2D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4823</TotalTime>
  <Words>1909</Words>
  <Application>Microsoft Office PowerPoint</Application>
  <PresentationFormat>全屏显示(16:9)</PresentationFormat>
  <Paragraphs>394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5" baseType="lpstr">
      <vt:lpstr>Arial Unicode MS</vt:lpstr>
      <vt:lpstr>Heiti SC Light</vt:lpstr>
      <vt:lpstr>汉仪细等线简</vt:lpstr>
      <vt:lpstr>黑体</vt:lpstr>
      <vt:lpstr>华文细黑</vt:lpstr>
      <vt:lpstr>宋体</vt:lpstr>
      <vt:lpstr>微软雅黑</vt:lpstr>
      <vt:lpstr>Arial</vt:lpstr>
      <vt:lpstr>Calibri</vt:lpstr>
      <vt:lpstr>Calibri Light</vt:lpstr>
      <vt:lpstr>Helvetica</vt:lpstr>
      <vt:lpstr>Open Sans</vt:lpstr>
      <vt:lpstr>Segoe UI</vt:lpstr>
      <vt:lpstr>Segoe UI Semilight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zhchtc</dc:creator>
  <cp:lastModifiedBy>dp</cp:lastModifiedBy>
  <cp:revision>174</cp:revision>
  <dcterms:created xsi:type="dcterms:W3CDTF">2015-03-24T02:37:39Z</dcterms:created>
  <dcterms:modified xsi:type="dcterms:W3CDTF">2017-01-10T09:37:22Z</dcterms:modified>
</cp:coreProperties>
</file>